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Lst>
  <p:sldSz cy="5143500" cx="9144000"/>
  <p:notesSz cx="6858000" cy="9144000"/>
  <p:embeddedFontLst>
    <p:embeddedFont>
      <p:font typeface="Raleway"/>
      <p:regular r:id="rId215"/>
      <p:bold r:id="rId216"/>
      <p:italic r:id="rId217"/>
      <p:boldItalic r:id="rId218"/>
    </p:embeddedFont>
    <p:embeddedFont>
      <p:font typeface="Lato"/>
      <p:regular r:id="rId219"/>
      <p:bold r:id="rId220"/>
      <p:italic r:id="rId221"/>
      <p:boldItalic r:id="rId2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5290A0-885A-4175-8F66-FC988D6B7C7D}">
  <a:tblStyle styleId="{325290A0-885A-4175-8F66-FC988D6B7C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220" Type="http://schemas.openxmlformats.org/officeDocument/2006/relationships/font" Target="fonts/Lato-bold.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222" Type="http://schemas.openxmlformats.org/officeDocument/2006/relationships/font" Target="fonts/Lato-boldItalic.fntdata"/><Relationship Id="rId100" Type="http://schemas.openxmlformats.org/officeDocument/2006/relationships/slide" Target="slides/slide94.xml"/><Relationship Id="rId221" Type="http://schemas.openxmlformats.org/officeDocument/2006/relationships/font" Target="fonts/Lato-italic.fntdata"/><Relationship Id="rId217" Type="http://schemas.openxmlformats.org/officeDocument/2006/relationships/font" Target="fonts/Raleway-italic.fntdata"/><Relationship Id="rId216" Type="http://schemas.openxmlformats.org/officeDocument/2006/relationships/font" Target="fonts/Raleway-bold.fntdata"/><Relationship Id="rId215" Type="http://schemas.openxmlformats.org/officeDocument/2006/relationships/font" Target="fonts/Raleway-regular.fntdata"/><Relationship Id="rId214" Type="http://schemas.openxmlformats.org/officeDocument/2006/relationships/slide" Target="slides/slide208.xml"/><Relationship Id="rId219" Type="http://schemas.openxmlformats.org/officeDocument/2006/relationships/font" Target="fonts/Lato-regular.fntdata"/><Relationship Id="rId218" Type="http://schemas.openxmlformats.org/officeDocument/2006/relationships/font" Target="fonts/Raleway-boldItalic.fntdata"/><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b45280fa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45280fa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b45280fa9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b45280fa9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b45280fa9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b45280fa9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b45280fa9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b45280fa9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732e87ee7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732e87ee7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b45280fa9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b45280fa9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8b45280fa9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8b45280fa9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8b45280fa9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8b45280fa9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732e87ee76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32e87ee76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b45280fa9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b45280fa9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b45280fa9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b45280fa9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b45280f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b45280f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8b45280fa9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8b45280fa9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b45280fa9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b45280fa9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8b45280fa9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8b45280fa9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8b45280fa9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8b45280fa9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8b45280fa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8b45280fa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8b45280fa9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b45280fa9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8b45280fa9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8b45280fa9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8b45280fa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8b45280fa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8b45280fa9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8b45280fa9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8bd894c7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8bd894c7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32e87e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2e87e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8bd894c7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8bd894c7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8bdf1efb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8bdf1efb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b45280fa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b45280fa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b45280fa9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b45280fa9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8bd894c7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8bd894c7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8bd894c7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bd894c7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8bdf1efb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8bdf1efb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32e87ee76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32e87ee76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b45280fa9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b45280fa9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8bdf1efb0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8bdf1efb0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b45280fa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b45280fa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8b45280fa9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8b45280fa9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8b45280fa9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b45280fa9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8bdf1efb0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8bdf1efb0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732e87ee76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732e87ee76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8b45280fa9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8b45280fa9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8bdf1efb0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8bdf1efb0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8bdf1efb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8bdf1efb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8bdf1efb0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8bdf1efb0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8bdf1efb0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8bdf1efb0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732e87ee7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32e87ee7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b45280fa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b45280fa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8b45280fa9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8b45280fa9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8bdf1efb0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8bdf1efb0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8bdf1efb0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8bdf1efb0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732e87ee76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32e87ee76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bdf1efb0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bdf1efb0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8bdf1efb0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8bdf1efb0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8bdf1efb0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8bdf1efb0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8bdf1efb0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8bdf1efb0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8bdf1efb0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8bdf1efb0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8bdf1efb0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8bdf1efb0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32e87ee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32e87ee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8bdf1efb0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8bdf1efb0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8bdf1efb0a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bdf1efb0a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732e87ee76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732e87ee76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8bdf1efb0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8bdf1efb0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8bdf1efb0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8bdf1efb0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8bdf1efb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8bdf1efb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8bdf1efb0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8bdf1efb0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df1efb0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bdf1efb0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8bdf1efb0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bdf1efb0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732e87ee76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732e87ee76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b45280fa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b45280fa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8bdf1efb0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8bdf1efb0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bdf1efb0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8bdf1efb0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bdf1efb0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bdf1efb0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bdf1efb0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bdf1efb0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bdf1efb0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bdf1efb0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bdf1efb0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bdf1efb0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732e87ee76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732e87ee76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8bdf1efb0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8bdf1efb0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8bdf1efb0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8bdf1efb0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8bdf1efb0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8bdf1efb0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b45280fa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b45280fa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bdf1efb0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bdf1efb0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8bdf1efb0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8bdf1efb0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bdf1efb0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bdf1efb0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bdf1efb0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bdf1efb0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bdf1efb0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bdf1efb0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8bdf1efb0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8bdf1efb0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8bdf1efb0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8bdf1efb0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8b45280fa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8b45280fa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bdf1efb0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bdf1efb0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bdf1efb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bdf1efb0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32e87ee7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32e87ee7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bdf1efb0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bdf1efb0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8bdf1efb0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8bdf1efb0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8bdf1efb0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8bdf1efb0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bdf1efb0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bdf1efb0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8bdf1efb0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bdf1efb0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bdf1efb0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bdf1efb0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bdf1efb0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bdf1efb0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bdf1efb0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bdf1efb0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bdf1efb0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bdf1efb0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b5b40c7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b5b40c7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b45280fa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b45280fa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b5b40c75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b5b40c75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b5b40c75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b5b40c75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bdf1efb0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bdf1efb0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b5b40c75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b5b40c75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5b40c75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b5b40c75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b5b40c75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b5b40c75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732e87ee76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732e87ee76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8bdf1efb0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8bdf1efb0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bdf1efb0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bdf1efb0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bdf1efb0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bdf1efb0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22f3d50c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22f3d50c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b45280fa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b45280fa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bdf1efb0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bdf1efb0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bdf1efb0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bdf1efb0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732e87ee76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732e87ee76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8bdf1efb0a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8bdf1efb0a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bdf1efb0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bdf1efb0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8bdf1efb0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8bdf1efb0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bdf1efb0a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8bdf1efb0a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8bdf1efb0a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8bdf1efb0a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8b45280fa9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8b45280fa9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b45280fa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b45280fa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b45280fa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b45280fa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32e87ee7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32e87ee7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b45280fa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b45280fa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b45280fa9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b45280fa9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b45280fa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b45280fa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32e87ee7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32e87ee7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b45280fa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b45280fa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b45280fa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b45280fa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0d6352e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0d6352e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b45280fa9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b45280fa9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32e87ee7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32e87ee7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b45280fa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b45280fa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b45280fa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b45280fa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b45280fa9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b45280fa9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bdf1efb0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bdf1efb0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bdf1efb0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bdf1efb0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32e87ee7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32e87ee7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b45280fa9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b45280fa9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b45280fa9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b45280fa9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b45280f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b45280f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b45280fa9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b45280fa9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b45280fa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b45280fa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b45280fa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b45280fa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32e87ee7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32e87ee7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b45280fa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b45280fa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b45280fa9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b45280fa9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b45280fa9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b45280fa9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32e87ee7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32e87ee7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b45280fa9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b45280fa9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b45280fa9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b45280fa9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0d6352e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0d6352e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b45280fa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b45280fa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32e87ee7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32e87ee7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b45280fa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b45280fa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b45280fa9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b45280fa9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b45280fa9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b45280fa9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32e87ee7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32e87ee7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b45280fa9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b45280fa9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b45280fa9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b45280fa9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b45280fa9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b45280fa9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32e87ee7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32e87ee7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54045920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54045920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b45280fa9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b45280fa9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b45280fa9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b45280fa9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b45280fa9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b45280fa9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b45280fa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b45280fa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b45280fa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b45280fa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b45280fa9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b45280fa9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b45280fa9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b45280fa9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b45280fa9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b45280fa9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732e87ee7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32e87ee7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b45280fa9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b45280fa9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b45280f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b45280f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b45280fa9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b45280fa9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b45280fa9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b45280fa9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b45280fa9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b45280fa9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b45280fa9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b45280fa9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b45280fa9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b45280fa9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32e87ee7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32e87ee7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b45280fa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b45280fa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b45280fa9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b45280fa9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732e87ee76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32e87ee76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b45280fa9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b45280fa9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45280f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45280f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b45280fa9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b45280fa9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b45280fa9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b45280fa9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b45280fa9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b45280fa9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8b45280fa9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b45280fa9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b45280fa9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b45280fa9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b45280fa9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b45280fa9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b45280fa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b45280fa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bdf1efb0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bdf1efb0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bdf1efb0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bdf1efb0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8b45280fa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b45280fa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b45280f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b45280f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b45280fa9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b45280fa9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b45280fa9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b45280fa9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b45280fa9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b45280fa9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32e87ee76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32e87ee76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b45280fa9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b45280fa9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b45280fa9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b45280fa9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b45280fa9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b45280fa9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32e87ee7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32e87ee7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8b45280fa9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b45280fa9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8b45280fa9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b45280fa9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7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7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7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8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8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8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8.png"/><Relationship Id="rId4"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9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9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9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Method</a:t>
            </a:r>
            <a:endParaRPr/>
          </a:p>
        </p:txBody>
      </p:sp>
      <p:graphicFrame>
        <p:nvGraphicFramePr>
          <p:cNvPr id="660" name="Google Shape;660;p112"/>
          <p:cNvGraphicFramePr/>
          <p:nvPr/>
        </p:nvGraphicFramePr>
        <p:xfrm>
          <a:off x="952500" y="2190750"/>
          <a:ext cx="3000000" cy="3000000"/>
        </p:xfrm>
        <a:graphic>
          <a:graphicData uri="http://schemas.openxmlformats.org/drawingml/2006/table">
            <a:tbl>
              <a:tblPr>
                <a:noFill/>
                <a:tableStyleId>{325290A0-885A-4175-8F66-FC988D6B7C7D}</a:tableStyleId>
              </a:tblPr>
              <a:tblGrid>
                <a:gridCol w="2413000"/>
                <a:gridCol w="2413000"/>
                <a:gridCol w="2413000"/>
              </a:tblGrid>
              <a:tr h="381000">
                <a:tc>
                  <a:txBody>
                    <a:bodyPr/>
                    <a:lstStyle/>
                    <a:p>
                      <a:pPr indent="0" lvl="0" marL="0" rtl="0" algn="l">
                        <a:spcBef>
                          <a:spcPts val="0"/>
                        </a:spcBef>
                        <a:spcAft>
                          <a:spcPts val="0"/>
                        </a:spcAft>
                        <a:buNone/>
                      </a:pPr>
                      <a:r>
                        <a:rPr lang="id"/>
                        <a:t>Tipe Data</a:t>
                      </a:r>
                      <a:endParaRPr/>
                    </a:p>
                  </a:txBody>
                  <a:tcPr marT="91425" marB="91425" marR="91425" marL="91425"/>
                </a:tc>
                <a:tc>
                  <a:txBody>
                    <a:bodyPr/>
                    <a:lstStyle/>
                    <a:p>
                      <a:pPr indent="0" lvl="0" marL="0" rtl="0" algn="l">
                        <a:spcBef>
                          <a:spcPts val="0"/>
                        </a:spcBef>
                        <a:spcAft>
                          <a:spcPts val="0"/>
                        </a:spcAft>
                        <a:buNone/>
                      </a:pPr>
                      <a:r>
                        <a:rPr lang="id"/>
                        <a:t>Getter Method</a:t>
                      </a:r>
                      <a:endParaRPr/>
                    </a:p>
                  </a:txBody>
                  <a:tcPr marT="91425" marB="91425" marR="91425" marL="91425"/>
                </a:tc>
                <a:tc>
                  <a:txBody>
                    <a:bodyPr/>
                    <a:lstStyle/>
                    <a:p>
                      <a:pPr indent="0" lvl="0" marL="0" rtl="0" algn="l">
                        <a:spcBef>
                          <a:spcPts val="0"/>
                        </a:spcBef>
                        <a:spcAft>
                          <a:spcPts val="0"/>
                        </a:spcAft>
                        <a:buNone/>
                      </a:pPr>
                      <a:r>
                        <a:rPr lang="id"/>
                        <a:t>Setter Method</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isXxx()</a:t>
                      </a:r>
                      <a:endParaRPr/>
                    </a:p>
                  </a:txBody>
                  <a:tcPr marT="91425" marB="91425" marR="91425" marL="91425"/>
                </a:tc>
                <a:tc>
                  <a:txBody>
                    <a:bodyPr/>
                    <a:lstStyle/>
                    <a:p>
                      <a:pPr indent="0" lvl="0" marL="0" rtl="0" algn="l">
                        <a:spcBef>
                          <a:spcPts val="0"/>
                        </a:spcBef>
                        <a:spcAft>
                          <a:spcPts val="0"/>
                        </a:spcAft>
                        <a:buNone/>
                      </a:pPr>
                      <a:r>
                        <a:rPr lang="id"/>
                        <a:t>setXxx(boolean value)</a:t>
                      </a:r>
                      <a:endParaRPr/>
                    </a:p>
                  </a:txBody>
                  <a:tcPr marT="91425" marB="91425" marR="91425" marL="91425"/>
                </a:tc>
              </a:tr>
              <a:tr h="381000">
                <a:tc>
                  <a:txBody>
                    <a:bodyPr/>
                    <a:lstStyle/>
                    <a:p>
                      <a:pPr indent="0" lvl="0" marL="0" rtl="0" algn="l">
                        <a:spcBef>
                          <a:spcPts val="0"/>
                        </a:spcBef>
                        <a:spcAft>
                          <a:spcPts val="0"/>
                        </a:spcAft>
                        <a:buNone/>
                      </a:pPr>
                      <a:r>
                        <a:rPr lang="id"/>
                        <a:t>primitif</a:t>
                      </a:r>
                      <a:endParaRPr/>
                    </a:p>
                  </a:txBody>
                  <a:tcPr marT="91425" marB="91425" marR="91425" marL="91425"/>
                </a:tc>
                <a:tc>
                  <a:txBody>
                    <a:bodyPr/>
                    <a:lstStyle/>
                    <a:p>
                      <a:pPr indent="0" lvl="0" marL="0" rtl="0" algn="l">
                        <a:spcBef>
                          <a:spcPts val="0"/>
                        </a:spcBef>
                        <a:spcAft>
                          <a:spcPts val="0"/>
                        </a:spcAft>
                        <a:buNone/>
                      </a:pPr>
                      <a:r>
                        <a:rPr lang="id"/>
                        <a:t>getXxx()</a:t>
                      </a:r>
                      <a:endParaRPr/>
                    </a:p>
                  </a:txBody>
                  <a:tcPr marT="91425" marB="91425" marR="91425" marL="91425"/>
                </a:tc>
                <a:tc>
                  <a:txBody>
                    <a:bodyPr/>
                    <a:lstStyle/>
                    <a:p>
                      <a:pPr indent="0" lvl="0" marL="0" rtl="0" algn="l">
                        <a:spcBef>
                          <a:spcPts val="0"/>
                        </a:spcBef>
                        <a:spcAft>
                          <a:spcPts val="0"/>
                        </a:spcAft>
                        <a:buNone/>
                      </a:pPr>
                      <a:r>
                        <a:rPr lang="id"/>
                        <a:t>setXxx(primitif value)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getXxx()</a:t>
                      </a:r>
                      <a:endParaRPr/>
                    </a:p>
                  </a:txBody>
                  <a:tcPr marT="91425" marB="91425" marR="91425" marL="91425"/>
                </a:tc>
                <a:tc>
                  <a:txBody>
                    <a:bodyPr/>
                    <a:lstStyle/>
                    <a:p>
                      <a:pPr indent="0" lvl="0" marL="0" rtl="0" algn="l">
                        <a:spcBef>
                          <a:spcPts val="0"/>
                        </a:spcBef>
                        <a:spcAft>
                          <a:spcPts val="0"/>
                        </a:spcAft>
                        <a:buNone/>
                      </a:pPr>
                      <a:r>
                        <a:rPr lang="id"/>
                        <a:t>setXxx(Object value)</a:t>
                      </a:r>
                      <a:endParaRPr/>
                    </a:p>
                  </a:txBody>
                  <a:tcPr marT="91425" marB="91425" marR="91425" marL="9142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66" name="Google Shape;666;p11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672" name="Google Shape;672;p11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683" name="Google Shape;683;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 tidak memiliki block</a:t>
            </a:r>
            <a:endParaRPr/>
          </a:p>
          <a:p>
            <a:pPr indent="-311150" lvl="0" marL="457200" rtl="0" algn="l">
              <a:spcBef>
                <a:spcPts val="0"/>
              </a:spcBef>
              <a:spcAft>
                <a:spcPts val="0"/>
              </a:spcAft>
              <a:buSzPts val="1300"/>
              <a:buChar char="●"/>
            </a:pPr>
            <a:r>
              <a:rPr lang="id"/>
              <a:t>Di interface kita tidak boleh memiliki field, kita hanya boleh memiliki constant (field yang tidak bisa diubah)</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Interface</a:t>
            </a:r>
            <a:endParaRPr/>
          </a:p>
        </p:txBody>
      </p:sp>
      <p:pic>
        <p:nvPicPr>
          <p:cNvPr id="689" name="Google Shape;689;p11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695" name="Google Shape;695;p11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
        <p:nvSpPr>
          <p:cNvPr id="706" name="Google Shape;706;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kalo di Java, child class hanya bisa punya 1 class parent</a:t>
            </a:r>
            <a:endParaRPr/>
          </a:p>
          <a:p>
            <a:pPr indent="-311150" lvl="0" marL="457200" rtl="0" algn="l">
              <a:spcBef>
                <a:spcPts val="0"/>
              </a:spcBef>
              <a:spcAft>
                <a:spcPts val="0"/>
              </a:spcAft>
              <a:buSzPts val="1300"/>
              <a:buChar char="●"/>
            </a:pPr>
            <a:r>
              <a:rPr lang="id"/>
              <a:t>Namun berbeda dengan interface, sebuah child class bisa implement lebih dari 1 interface</a:t>
            </a:r>
            <a:endParaRPr/>
          </a:p>
          <a:p>
            <a:pPr indent="-311150" lvl="0" marL="457200" rtl="0" algn="l">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Inheritance</a:t>
            </a:r>
            <a:endParaRPr/>
          </a:p>
        </p:txBody>
      </p:sp>
      <p:pic>
        <p:nvPicPr>
          <p:cNvPr id="712" name="Google Shape;712;p12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 Inheritance</a:t>
            </a:r>
            <a:endParaRPr/>
          </a:p>
        </p:txBody>
      </p:sp>
      <p:pic>
        <p:nvPicPr>
          <p:cNvPr id="718" name="Google Shape;718;p12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
        <p:nvSpPr>
          <p:cNvPr id="729" name="Google Shape;729;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di interface, kita tidak bisa membuat method konkrit yang memiliki block method</a:t>
            </a:r>
            <a:endParaRPr/>
          </a:p>
          <a:p>
            <a:pPr indent="-311150" lvl="0" marL="457200" rtl="0" algn="l">
              <a:spcBef>
                <a:spcPts val="0"/>
              </a:spcBef>
              <a:spcAft>
                <a:spcPts val="0"/>
              </a:spcAft>
              <a:buSzPts val="1300"/>
              <a:buChar char="●"/>
            </a:pPr>
            <a:r>
              <a:rPr lang="id"/>
              <a:t>Namun sejak versi Java 8, ada fitur default method di interface. </a:t>
            </a:r>
            <a:endParaRPr/>
          </a:p>
          <a:p>
            <a:pPr indent="-311150" lvl="0" marL="457200" rtl="0" algn="l">
              <a:spcBef>
                <a:spcPts val="0"/>
              </a:spcBef>
              <a:spcAft>
                <a:spcPts val="0"/>
              </a:spcAft>
              <a:buSzPts val="1300"/>
              <a:buChar char="●"/>
            </a:pPr>
            <a:r>
              <a:rPr lang="id"/>
              <a:t>Fitur ini terjadi karena sulit untuk maintain kontrak interface jika sudah terlalu banyak class yang implement interface tersebut</a:t>
            </a:r>
            <a:endParaRPr/>
          </a:p>
          <a:p>
            <a:pPr indent="-311150" lvl="0" marL="457200" rtl="0" algn="l">
              <a:spcBef>
                <a:spcPts val="0"/>
              </a:spcBef>
              <a:spcAft>
                <a:spcPts val="0"/>
              </a:spcAft>
              <a:buSzPts val="1300"/>
              <a:buChar char="●"/>
            </a:pPr>
            <a:r>
              <a:rPr lang="id"/>
              <a:t>Ketika kita menambah satu method di interface, secara otomatis semua class yang implement akan rusak karena harus meng-override method tersebut</a:t>
            </a:r>
            <a:endParaRPr/>
          </a:p>
          <a:p>
            <a:pPr indent="-311150" lvl="0" marL="457200" rtl="0" algn="l">
              <a:spcBef>
                <a:spcPts val="0"/>
              </a:spcBef>
              <a:spcAft>
                <a:spcPts val="0"/>
              </a:spcAft>
              <a:buSzPts val="1300"/>
              <a:buChar char="●"/>
            </a:pPr>
            <a:r>
              <a:rPr lang="id"/>
              <a:t>Dengan menggunakan default method, kita bisa menambahkan konkrit method di interface.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Method</a:t>
            </a:r>
            <a:endParaRPr/>
          </a:p>
        </p:txBody>
      </p:sp>
      <p:pic>
        <p:nvPicPr>
          <p:cNvPr id="735" name="Google Shape;735;p12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
        <p:nvSpPr>
          <p:cNvPr id="746" name="Google Shape;746;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toString() adalah method yang terdapat di class Object</a:t>
            </a:r>
            <a:endParaRPr/>
          </a:p>
          <a:p>
            <a:pPr indent="-311150" lvl="0" marL="457200" rtl="0" algn="l">
              <a:spcBef>
                <a:spcPts val="0"/>
              </a:spcBef>
              <a:spcAft>
                <a:spcPts val="0"/>
              </a:spcAft>
              <a:buSzPts val="1300"/>
              <a:buChar char="●"/>
            </a:pPr>
            <a:r>
              <a:rPr lang="id"/>
              <a:t>Method ini biasanya digunakan untuk merepresentasikan object dalam bentuk String</a:t>
            </a:r>
            <a:endParaRPr/>
          </a:p>
          <a:p>
            <a:pPr indent="-311150" lvl="0" marL="457200" rtl="0" algn="l">
              <a:spcBef>
                <a:spcPts val="0"/>
              </a:spcBef>
              <a:spcAft>
                <a:spcPts val="0"/>
              </a:spcAft>
              <a:buSzPts val="1300"/>
              <a:buChar char="●"/>
            </a:pPr>
            <a:r>
              <a:rPr lang="id"/>
              <a:t>Secara default, toString() ini akan menghasilkan :</a:t>
            </a:r>
            <a:endParaRPr/>
          </a:p>
          <a:p>
            <a:pPr indent="-298450" lvl="1" marL="914400" rtl="0" algn="l">
              <a:spcBef>
                <a:spcPts val="0"/>
              </a:spcBef>
              <a:spcAft>
                <a:spcPts val="0"/>
              </a:spcAft>
              <a:buSzPts val="1100"/>
              <a:buChar char="○"/>
            </a:pPr>
            <a:r>
              <a:rPr lang="id"/>
              <a:t>namaclass + @ + hashCode</a:t>
            </a:r>
            <a:endParaRPr/>
          </a:p>
          <a:p>
            <a:pPr indent="-311150" lvl="0" marL="457200" rtl="0" algn="l">
              <a:spcBef>
                <a:spcPts val="0"/>
              </a:spcBef>
              <a:spcAft>
                <a:spcPts val="0"/>
              </a:spcAft>
              <a:buSzPts val="1300"/>
              <a:buChar char="●"/>
            </a:pPr>
            <a:r>
              <a:rPr lang="id"/>
              <a:t>Namun kita bisa mengubahnya jika kita mau, agar object yang kita buat lebih mudah dibaca</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ToString Method</a:t>
            </a:r>
            <a:endParaRPr/>
          </a:p>
        </p:txBody>
      </p:sp>
      <p:pic>
        <p:nvPicPr>
          <p:cNvPr id="752" name="Google Shape;752;p128"/>
          <p:cNvPicPr preferRelativeResize="0"/>
          <p:nvPr/>
        </p:nvPicPr>
        <p:blipFill>
          <a:blip r:embed="rId3">
            <a:alphaModFix/>
          </a:blip>
          <a:stretch>
            <a:fillRect/>
          </a:stretch>
        </p:blipFill>
        <p:spPr>
          <a:xfrm>
            <a:off x="1313725" y="2006250"/>
            <a:ext cx="6520138"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Method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Method</a:t>
            </a:r>
            <a:endParaRPr/>
          </a:p>
        </p:txBody>
      </p:sp>
      <p:sp>
        <p:nvSpPr>
          <p:cNvPr id="763" name="Google Shape;763;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agak membingungkan di Java adalah, cara membandingkan object</a:t>
            </a:r>
            <a:endParaRPr/>
          </a:p>
          <a:p>
            <a:pPr indent="-311150" lvl="0" marL="457200" rtl="0" algn="l">
              <a:spcBef>
                <a:spcPts val="0"/>
              </a:spcBef>
              <a:spcAft>
                <a:spcPts val="0"/>
              </a:spcAft>
              <a:buSzPts val="1300"/>
              <a:buChar char="●"/>
            </a:pPr>
            <a:r>
              <a:rPr lang="id"/>
              <a:t>Di bahasa pemrograman lain, untuk mengecek apakah sebuah object sama, biasanya menggunakan operator ==, di Java, operator == hanya untuk mengecek data primitif</a:t>
            </a:r>
            <a:endParaRPr/>
          </a:p>
          <a:p>
            <a:pPr indent="-311150" lvl="0" marL="457200" rtl="0" algn="l">
              <a:spcBef>
                <a:spcPts val="0"/>
              </a:spcBef>
              <a:spcAft>
                <a:spcPts val="0"/>
              </a:spcAft>
              <a:buSzPts val="1300"/>
              <a:buChar char="●"/>
            </a:pPr>
            <a:r>
              <a:rPr lang="id"/>
              <a:t>Untuk non primitif pengecekan nya menggunakan method equals</a:t>
            </a:r>
            <a:endParaRPr/>
          </a:p>
          <a:p>
            <a:pPr indent="-311150" lvl="0" marL="457200" rtl="0" algn="l">
              <a:spcBef>
                <a:spcPts val="0"/>
              </a:spcBef>
              <a:spcAft>
                <a:spcPts val="0"/>
              </a:spcAft>
              <a:buSzPts val="1300"/>
              <a:buChar char="●"/>
            </a:pPr>
            <a:r>
              <a:rPr lang="id"/>
              <a:t>Dan secara default, method equals itu akan membandingkan dua buah object secara kesamaan posisi object di memory, artinya jika kita membuat 2 object yang isi fields nya sama, tetap dianggap beda oleh method equals</a:t>
            </a:r>
            <a:endParaRPr/>
          </a:p>
          <a:p>
            <a:pPr indent="-311150" lvl="0" marL="457200" rtl="0" algn="l">
              <a:spcBef>
                <a:spcPts val="0"/>
              </a:spcBef>
              <a:spcAft>
                <a:spcPts val="0"/>
              </a:spcAft>
              <a:buSzPts val="1300"/>
              <a:buChar char="●"/>
            </a:pPr>
            <a:r>
              <a:rPr lang="id"/>
              <a:t>Oleh karena itu, ada baiknya kita meng-override method equals milik class Object tersebut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Equals Salah</a:t>
            </a:r>
            <a:endParaRPr/>
          </a:p>
        </p:txBody>
      </p:sp>
      <p:pic>
        <p:nvPicPr>
          <p:cNvPr id="769" name="Google Shape;769;p13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Equals Method</a:t>
            </a:r>
            <a:endParaRPr/>
          </a:p>
        </p:txBody>
      </p:sp>
      <p:pic>
        <p:nvPicPr>
          <p:cNvPr id="775" name="Google Shape;775;p13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Method Objects.equals()</a:t>
            </a:r>
            <a:endParaRPr/>
          </a:p>
        </p:txBody>
      </p:sp>
      <p:pic>
        <p:nvPicPr>
          <p:cNvPr id="781" name="Google Shape;781;p13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 Method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 Method</a:t>
            </a:r>
            <a:endParaRPr/>
          </a:p>
        </p:txBody>
      </p:sp>
      <p:sp>
        <p:nvSpPr>
          <p:cNvPr id="792" name="Google Shape;792;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hashCode adalah method representasi integer object kita, mirip toString yang merupakan representasi String, hashCode adalah representasi integer</a:t>
            </a:r>
            <a:endParaRPr/>
          </a:p>
          <a:p>
            <a:pPr indent="-311150" lvl="0" marL="457200" rtl="0" algn="l">
              <a:spcBef>
                <a:spcPts val="0"/>
              </a:spcBef>
              <a:spcAft>
                <a:spcPts val="0"/>
              </a:spcAft>
              <a:buSzPts val="1300"/>
              <a:buChar char="●"/>
            </a:pPr>
            <a:r>
              <a:rPr lang="id"/>
              <a:t>HashCode sangat bermanfaat untuk membuat struktur data unique seperti HashMap, Set, dan lain-lain, karena cukup menggunakan hashCode method untuk mendapatkan identitas unique object kita</a:t>
            </a:r>
            <a:endParaRPr/>
          </a:p>
          <a:p>
            <a:pPr indent="-311150" lvl="0" marL="457200" rtl="0" algn="l">
              <a:spcBef>
                <a:spcPts val="0"/>
              </a:spcBef>
              <a:spcAft>
                <a:spcPts val="0"/>
              </a:spcAft>
              <a:buSzPts val="1300"/>
              <a:buChar char="●"/>
            </a:pPr>
            <a:r>
              <a:rPr lang="id"/>
              <a:t>Secara default hashCode akan mengembalikan nilai integer sesuai data di memory, namun kita bisa mengoverride nya jika kita ingin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Kontrak HashCode Method</a:t>
            </a:r>
            <a:endParaRPr/>
          </a:p>
        </p:txBody>
      </p:sp>
      <p:sp>
        <p:nvSpPr>
          <p:cNvPr id="798" name="Google Shape;798;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mudah meng-override method hashCode, karena ada kontraknya :</a:t>
            </a:r>
            <a:endParaRPr/>
          </a:p>
          <a:p>
            <a:pPr indent="-311150" lvl="0" marL="457200" rtl="0" algn="l">
              <a:spcBef>
                <a:spcPts val="1600"/>
              </a:spcBef>
              <a:spcAft>
                <a:spcPts val="0"/>
              </a:spcAft>
              <a:buSzPts val="1300"/>
              <a:buChar char="●"/>
            </a:pPr>
            <a:r>
              <a:rPr lang="id"/>
              <a:t>Sebanyak apapun hashCode dipanggil, untuk object yang sama, harus menghasilkan data integer yang sama</a:t>
            </a:r>
            <a:endParaRPr/>
          </a:p>
          <a:p>
            <a:pPr indent="-311150" lvl="0" marL="457200" rtl="0" algn="l">
              <a:spcBef>
                <a:spcPts val="0"/>
              </a:spcBef>
              <a:spcAft>
                <a:spcPts val="0"/>
              </a:spcAft>
              <a:buSzPts val="1300"/>
              <a:buChar char="●"/>
            </a:pPr>
            <a:r>
              <a:rPr lang="id"/>
              <a:t>Jika ada 2 object yang sama jika dibandingkan menggunakan method equals, maka nilai hashCode nya juga harus sama</a:t>
            </a:r>
            <a:endParaRPr/>
          </a:p>
          <a:p>
            <a:pPr indent="-311150" lvl="0" marL="457200" rtl="0" algn="l">
              <a:spcBef>
                <a:spcPts val="0"/>
              </a:spcBef>
              <a:spcAft>
                <a:spcPts val="0"/>
              </a:spcAft>
              <a:buSzPts val="1300"/>
              <a:buChar char="●"/>
            </a:pPr>
            <a:r>
              <a:rPr lang="id"/>
              <a:t>Tidak wajib hashCode berbeda jika method equals menghasilkan false, karena memang keterbatasan jumlah integer sekitar 2 milyar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HashCode Method</a:t>
            </a:r>
            <a:endParaRPr/>
          </a:p>
        </p:txBody>
      </p:sp>
      <p:pic>
        <p:nvPicPr>
          <p:cNvPr id="804" name="Google Shape;804;p13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Objects.hash()</a:t>
            </a:r>
            <a:endParaRPr/>
          </a:p>
        </p:txBody>
      </p:sp>
      <p:pic>
        <p:nvPicPr>
          <p:cNvPr id="810" name="Google Shape;810;p13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
        <p:nvSpPr>
          <p:cNvPr id="821" name="Google Shape;821;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pernah menggunakan kata kunci final di Java</a:t>
            </a:r>
            <a:endParaRPr/>
          </a:p>
          <a:p>
            <a:pPr indent="-311150" lvl="0" marL="457200" rtl="0" algn="l">
              <a:spcBef>
                <a:spcPts val="0"/>
              </a:spcBef>
              <a:spcAft>
                <a:spcPts val="0"/>
              </a:spcAft>
              <a:buSzPts val="1300"/>
              <a:buChar char="●"/>
            </a:pPr>
            <a:r>
              <a:rPr lang="id"/>
              <a:t>Jika digunakan di variable, maka variable tersebut tidak bisa berubah lagi datanya</a:t>
            </a:r>
            <a:endParaRPr/>
          </a:p>
          <a:p>
            <a:pPr indent="-311150" lvl="0" marL="457200" rtl="0" algn="l">
              <a:spcBef>
                <a:spcPts val="0"/>
              </a:spcBef>
              <a:spcAft>
                <a:spcPts val="0"/>
              </a:spcAft>
              <a:buSzPts val="1300"/>
              <a:buChar char="●"/>
            </a:pPr>
            <a:r>
              <a:rPr lang="id"/>
              <a:t>Final pun bisa digunakan di class, dimana jika kita menggunakan kata kunci final sebelum class, maka kita menandakan bahwa class tersebut tidak bisa diwariskan lagi</a:t>
            </a:r>
            <a:endParaRPr/>
          </a:p>
          <a:p>
            <a:pPr indent="-311150" lvl="0" marL="457200" rtl="0" algn="l">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Class</a:t>
            </a:r>
            <a:endParaRPr/>
          </a:p>
        </p:txBody>
      </p:sp>
      <p:pic>
        <p:nvPicPr>
          <p:cNvPr id="827" name="Google Shape;827;p14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Method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Method</a:t>
            </a:r>
            <a:endParaRPr/>
          </a:p>
        </p:txBody>
      </p:sp>
      <p:sp>
        <p:nvSpPr>
          <p:cNvPr id="838" name="Google Shape;838;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juga bisa digunakan di Method</a:t>
            </a:r>
            <a:endParaRPr/>
          </a:p>
          <a:p>
            <a:pPr indent="-311150" lvl="0" marL="457200" rtl="0" algn="l">
              <a:spcBef>
                <a:spcPts val="0"/>
              </a:spcBef>
              <a:spcAft>
                <a:spcPts val="0"/>
              </a:spcAft>
              <a:buSzPts val="1300"/>
              <a:buChar char="●"/>
            </a:pPr>
            <a:r>
              <a:rPr lang="id"/>
              <a:t>Jika sebuah method kita tambahkan kata kunci final, maka artinya method tersebut tidak bisa di override lagi di class child nya</a:t>
            </a:r>
            <a:endParaRPr/>
          </a:p>
          <a:p>
            <a:pPr indent="-311150" lvl="0" marL="457200" rtl="0" algn="l">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Method</a:t>
            </a:r>
            <a:endParaRPr/>
          </a:p>
        </p:txBody>
      </p:sp>
      <p:pic>
        <p:nvPicPr>
          <p:cNvPr id="844" name="Google Shape;844;p14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Class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Class</a:t>
            </a:r>
            <a:endParaRPr/>
          </a:p>
        </p:txBody>
      </p:sp>
      <p:sp>
        <p:nvSpPr>
          <p:cNvPr id="855" name="Google Shape;855;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kita bisa membuat class di dalam class, atau disebut dengan Inner Class</a:t>
            </a:r>
            <a:endParaRPr/>
          </a:p>
          <a:p>
            <a:pPr indent="-311150" lvl="0" marL="457200" rtl="0" algn="l">
              <a:spcBef>
                <a:spcPts val="0"/>
              </a:spcBef>
              <a:spcAft>
                <a:spcPts val="0"/>
              </a:spcAft>
              <a:buSzPts val="1300"/>
              <a:buChar char="●"/>
            </a:pPr>
            <a:r>
              <a:rPr lang="id"/>
              <a:t>Salah satu kasus kita membuat inner class biasanya ketika kita butuh membuat beberapa class yang saling berhubungan, dimana sebuah class tidak bisa dibuat tanpa class lain</a:t>
            </a:r>
            <a:endParaRPr/>
          </a:p>
          <a:p>
            <a:pPr indent="-311150" lvl="0" marL="457200" rtl="0" algn="l">
              <a:spcBef>
                <a:spcPts val="0"/>
              </a:spcBef>
              <a:spcAft>
                <a:spcPts val="0"/>
              </a:spcAft>
              <a:buSzPts val="1300"/>
              <a:buChar char="●"/>
            </a:pPr>
            <a:r>
              <a:rPr lang="id"/>
              <a:t>Misal kita perlu membuat class Employee, dimana membutuhkan class Company, maka kita bisa membuat class Employee sebagai inner class Company</a:t>
            </a:r>
            <a:endParaRPr/>
          </a:p>
          <a:p>
            <a:pPr indent="-311150" lvl="0" marL="457200" rtl="0" algn="l">
              <a:spcBef>
                <a:spcPts val="0"/>
              </a:spcBef>
              <a:spcAft>
                <a:spcPts val="0"/>
              </a:spcAft>
              <a:buSzPts val="1300"/>
              <a:buChar char="●"/>
            </a:pPr>
            <a:r>
              <a:rPr lang="id"/>
              <a:t>Cara membuat inner class, cukup membuatnya di dalam blok class outer class 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Class</a:t>
            </a:r>
            <a:endParaRPr/>
          </a:p>
        </p:txBody>
      </p:sp>
      <p:pic>
        <p:nvPicPr>
          <p:cNvPr id="861" name="Google Shape;861;p14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Inner Class</a:t>
            </a:r>
            <a:endParaRPr/>
          </a:p>
        </p:txBody>
      </p:sp>
      <p:pic>
        <p:nvPicPr>
          <p:cNvPr id="867" name="Google Shape;867;p14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Outer Class</a:t>
            </a:r>
            <a:endParaRPr/>
          </a:p>
        </p:txBody>
      </p:sp>
      <p:sp>
        <p:nvSpPr>
          <p:cNvPr id="873" name="Google Shape;873;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Keuntungan saat kita membuat inner class adalah, kemampuan untuk mengakses outer class nya</a:t>
            </a:r>
            <a:endParaRPr/>
          </a:p>
          <a:p>
            <a:pPr indent="-311150" lvl="0" marL="457200" rtl="0" algn="l">
              <a:spcBef>
                <a:spcPts val="0"/>
              </a:spcBef>
              <a:spcAft>
                <a:spcPts val="0"/>
              </a:spcAft>
              <a:buSzPts val="1300"/>
              <a:buChar char="●"/>
            </a:pPr>
            <a:r>
              <a:rPr lang="id"/>
              <a:t>Inner class bisa membaca semua private member yang ada di outer class nya</a:t>
            </a:r>
            <a:endParaRPr/>
          </a:p>
          <a:p>
            <a:pPr indent="-311150" lvl="0" marL="457200" rtl="0" algn="l">
              <a:spcBef>
                <a:spcPts val="0"/>
              </a:spcBef>
              <a:spcAft>
                <a:spcPts val="0"/>
              </a:spcAft>
              <a:buSzPts val="1300"/>
              <a:buChar char="●"/>
            </a:pPr>
            <a:r>
              <a:rPr lang="id"/>
              <a:t>Untuk mengakses object outer class nya, kita bisa menggunakan nama class outer nya diikuti dengan kata kunci this, misal Company.this</a:t>
            </a:r>
            <a:endParaRPr/>
          </a:p>
          <a:p>
            <a:pPr indent="-311150" lvl="0" marL="457200" rtl="0" algn="l">
              <a:spcBef>
                <a:spcPts val="0"/>
              </a:spcBef>
              <a:spcAft>
                <a:spcPts val="0"/>
              </a:spcAft>
              <a:buSzPts val="1300"/>
              <a:buChar char="●"/>
            </a:pPr>
            <a:r>
              <a:rPr lang="id"/>
              <a:t>Dan untuk mengakses super class outer class nya, kita bisa menggunakan nama class outer nya diikuti dengan kata kunci super, misal Company.super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Outer Class</a:t>
            </a:r>
            <a:endParaRPr/>
          </a:p>
        </p:txBody>
      </p:sp>
      <p:pic>
        <p:nvPicPr>
          <p:cNvPr id="879" name="Google Shape;879;p15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890" name="Google Shape;890;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atau class tanpa nama.</a:t>
            </a:r>
            <a:endParaRPr/>
          </a:p>
          <a:p>
            <a:pPr indent="-311150" lvl="0" marL="457200" rtl="0" algn="l">
              <a:spcBef>
                <a:spcPts val="0"/>
              </a:spcBef>
              <a:spcAft>
                <a:spcPts val="0"/>
              </a:spcAft>
              <a:buSzPts val="1300"/>
              <a:buChar char="●"/>
            </a:pPr>
            <a:r>
              <a:rPr lang="id"/>
              <a:t>Adalah kemampuan mendeklarasikan class, sekaligus meng-instansiasi object-nya secara langsung</a:t>
            </a:r>
            <a:endParaRPr/>
          </a:p>
          <a:p>
            <a:pPr indent="-311150" lvl="0" marL="457200" rtl="0" algn="l">
              <a:spcBef>
                <a:spcPts val="0"/>
              </a:spcBef>
              <a:spcAft>
                <a:spcPts val="0"/>
              </a:spcAft>
              <a:buSzPts val="1300"/>
              <a:buChar char="●"/>
            </a:pPr>
            <a:r>
              <a:rPr lang="id"/>
              <a:t>Anonymous class sebenarnya termasuk inner class, dimana outer class nya adalah tempat dimana kita membuat anonymous class tersebut</a:t>
            </a:r>
            <a:endParaRPr/>
          </a:p>
          <a:p>
            <a:pPr indent="-311150" lvl="0" marL="457200" rtl="0" algn="l">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Interface Sederhana</a:t>
            </a:r>
            <a:endParaRPr/>
          </a:p>
        </p:txBody>
      </p:sp>
      <p:pic>
        <p:nvPicPr>
          <p:cNvPr id="896" name="Google Shape;896;p15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Anonymous Class</a:t>
            </a:r>
            <a:endParaRPr/>
          </a:p>
        </p:txBody>
      </p:sp>
      <p:pic>
        <p:nvPicPr>
          <p:cNvPr id="902" name="Google Shape;902;p15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Keyword</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Keyword</a:t>
            </a:r>
            <a:endParaRPr/>
          </a:p>
        </p:txBody>
      </p:sp>
      <p:sp>
        <p:nvSpPr>
          <p:cNvPr id="913" name="Google Shape;913;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sering melihat kata kunci static, namun belum pernah kita bahas</a:t>
            </a:r>
            <a:endParaRPr/>
          </a:p>
          <a:p>
            <a:pPr indent="-311150" lvl="0" marL="457200" rtl="0" algn="l">
              <a:spcBef>
                <a:spcPts val="0"/>
              </a:spcBef>
              <a:spcAft>
                <a:spcPts val="0"/>
              </a:spcAft>
              <a:buSzPts val="1300"/>
              <a:buChar char="●"/>
            </a:pPr>
            <a:r>
              <a:rPr lang="id"/>
              <a:t>Dengan menggunakan kata kunci static, kita bisa membuat field, method atau class bisa diakses langsung tanpa melalui object nya</a:t>
            </a:r>
            <a:endParaRPr/>
          </a:p>
          <a:p>
            <a:pPr indent="-311150" lvl="0" marL="457200" rtl="0" algn="l">
              <a:spcBef>
                <a:spcPts val="0"/>
              </a:spcBef>
              <a:spcAft>
                <a:spcPts val="0"/>
              </a:spcAft>
              <a:buSzPts val="1300"/>
              <a:buChar char="●"/>
            </a:pPr>
            <a:r>
              <a:rPr lang="id"/>
              <a:t>Perlu diingat, static hanya bisa mengakses static lainnya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Dapat Digunakan di</a:t>
            </a:r>
            <a:endParaRPr/>
          </a:p>
        </p:txBody>
      </p:sp>
      <p:sp>
        <p:nvSpPr>
          <p:cNvPr id="919" name="Google Shape;919;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 atau disebut class variable, artinya field tersebut bisa diakses langsung tanpa membuat object terlebih dahulu</a:t>
            </a:r>
            <a:endParaRPr/>
          </a:p>
          <a:p>
            <a:pPr indent="-311150" lvl="0" marL="457200" rtl="0" algn="l">
              <a:spcBef>
                <a:spcPts val="0"/>
              </a:spcBef>
              <a:spcAft>
                <a:spcPts val="0"/>
              </a:spcAft>
              <a:buSzPts val="1300"/>
              <a:buChar char="●"/>
            </a:pPr>
            <a:r>
              <a:rPr lang="id"/>
              <a:t>Method, atau disebut class method, artinya method tersebut bisa diakses langsung tanpa membuat object terlebih dahulu</a:t>
            </a:r>
            <a:endParaRPr/>
          </a:p>
          <a:p>
            <a:pPr indent="-311150" lvl="0" marL="457200" rtl="0" algn="l">
              <a:spcBef>
                <a:spcPts val="0"/>
              </a:spcBef>
              <a:spcAft>
                <a:spcPts val="0"/>
              </a:spcAft>
              <a:buSzPts val="1300"/>
              <a:buChar char="●"/>
            </a:pPr>
            <a:r>
              <a:rPr lang="id"/>
              <a:t>Block, static block akan otomatis dieksekusi ketika sebuah class di load</a:t>
            </a:r>
            <a:endParaRPr/>
          </a:p>
          <a:p>
            <a:pPr indent="-311150" lvl="0" marL="457200" rtl="0" algn="l">
              <a:spcBef>
                <a:spcPts val="0"/>
              </a:spcBef>
              <a:spcAft>
                <a:spcPts val="0"/>
              </a:spcAft>
              <a:buSzPts val="1300"/>
              <a:buChar char="●"/>
            </a:pPr>
            <a:r>
              <a:rPr lang="id"/>
              <a:t>Inner Class, artinya inner class tersebut bisa diakses secara langsung tanpa harus membuat object outer class  terlebih dahulu. Static pada inner class menyebabkan kita tidak bisa mengakses lagi object outer class 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Field</a:t>
            </a:r>
            <a:endParaRPr/>
          </a:p>
        </p:txBody>
      </p:sp>
      <p:pic>
        <p:nvPicPr>
          <p:cNvPr id="925" name="Google Shape;925;p15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931" name="Google Shape;931;p15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Inner Class</a:t>
            </a:r>
            <a:endParaRPr/>
          </a:p>
        </p:txBody>
      </p:sp>
      <p:pic>
        <p:nvPicPr>
          <p:cNvPr id="937" name="Google Shape;937;p16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Block</a:t>
            </a:r>
            <a:endParaRPr/>
          </a:p>
        </p:txBody>
      </p:sp>
      <p:pic>
        <p:nvPicPr>
          <p:cNvPr id="943" name="Google Shape;943;p16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Static Members</a:t>
            </a:r>
            <a:endParaRPr/>
          </a:p>
        </p:txBody>
      </p:sp>
      <p:pic>
        <p:nvPicPr>
          <p:cNvPr id="949" name="Google Shape;949;p16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Import</a:t>
            </a:r>
            <a:endParaRPr/>
          </a:p>
        </p:txBody>
      </p:sp>
      <p:pic>
        <p:nvPicPr>
          <p:cNvPr id="955" name="Google Shape;955;p16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Record</a:t>
            </a:r>
            <a:r>
              <a:rPr lang="id"/>
              <a:t> Class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14 - Experimental</a:t>
            </a:r>
            <a:endParaRPr/>
          </a:p>
        </p:txBody>
      </p:sp>
      <p:sp>
        <p:nvSpPr>
          <p:cNvPr id="966" name="Google Shape;966;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Fitur ini masih versi preview dan belum stabil di versi Java 14, namun kita sudah bisa mencobanya</a:t>
            </a:r>
            <a:endParaRPr/>
          </a:p>
          <a:p>
            <a:pPr indent="-311150" lvl="0" marL="457200" rtl="0" algn="l">
              <a:spcBef>
                <a:spcPts val="0"/>
              </a:spcBef>
              <a:spcAft>
                <a:spcPts val="0"/>
              </a:spcAft>
              <a:buSzPts val="1300"/>
              <a:buChar char="●"/>
            </a:pPr>
            <a:r>
              <a:rPr lang="id"/>
              <a:t>Tapi perlu diingat, bahwa karena fitur ini masih experimental, artinya tidak ada jaminan di versi Java mendatang, fitur ini akan tetap ada, bisa saja dihilangkan</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Record Class</a:t>
            </a:r>
            <a:endParaRPr/>
          </a:p>
        </p:txBody>
      </p:sp>
      <p:sp>
        <p:nvSpPr>
          <p:cNvPr id="972" name="Google Shape;972;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class, hanya untuk class yang berisikan data. Hanya berisi getter, equals, hashCode, dan toString method</a:t>
            </a:r>
            <a:endParaRPr/>
          </a:p>
          <a:p>
            <a:pPr indent="-311150" lvl="0" marL="457200" rtl="0" algn="l">
              <a:spcBef>
                <a:spcPts val="0"/>
              </a:spcBef>
              <a:spcAft>
                <a:spcPts val="0"/>
              </a:spcAft>
              <a:buSzPts val="1300"/>
              <a:buChar char="●"/>
            </a:pPr>
            <a:r>
              <a:rPr lang="id"/>
              <a:t>Record class digunakan untuk mempermudah pembuatan jenis class tersebut</a:t>
            </a:r>
            <a:endParaRPr/>
          </a:p>
          <a:p>
            <a:pPr indent="-311150" lvl="0" marL="457200" rtl="0" algn="l">
              <a:spcBef>
                <a:spcPts val="0"/>
              </a:spcBef>
              <a:spcAft>
                <a:spcPts val="0"/>
              </a:spcAft>
              <a:buSzPts val="1300"/>
              <a:buChar char="●"/>
            </a:pPr>
            <a:r>
              <a:rPr lang="id"/>
              <a:t>Saat kita membuat record class, secara otomatis Java akan membuatkan getter, equals, hashCode dan toString method secara otomatis, dan juga constructor secara otomatis</a:t>
            </a:r>
            <a:endParaRPr/>
          </a:p>
          <a:p>
            <a:pPr indent="-311150" lvl="0" marL="457200" rtl="0" algn="l">
              <a:spcBef>
                <a:spcPts val="0"/>
              </a:spcBef>
              <a:spcAft>
                <a:spcPts val="0"/>
              </a:spcAft>
              <a:buSzPts val="1300"/>
              <a:buChar char="●"/>
            </a:pPr>
            <a:r>
              <a:rPr lang="id"/>
              <a:t>Saat membuat record class, secara otomatis kita akan meng-extends class java.lang.Record, yang artinya kita tidak bisa extends class lain. Namun kita tetap bisa meng-implement interface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Record Class</a:t>
            </a:r>
            <a:endParaRPr/>
          </a:p>
        </p:txBody>
      </p:sp>
      <p:pic>
        <p:nvPicPr>
          <p:cNvPr id="978" name="Google Shape;978;p16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Record Class</a:t>
            </a:r>
            <a:endParaRPr/>
          </a:p>
        </p:txBody>
      </p:sp>
      <p:pic>
        <p:nvPicPr>
          <p:cNvPr id="984" name="Google Shape;984;p16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Record Class Constructor</a:t>
            </a:r>
            <a:endParaRPr/>
          </a:p>
        </p:txBody>
      </p:sp>
      <p:sp>
        <p:nvSpPr>
          <p:cNvPr id="990" name="Google Shape;990;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constructor di record class akan dibuat secara otomatis, sesuai dengan definisi record class parameter</a:t>
            </a:r>
            <a:endParaRPr/>
          </a:p>
          <a:p>
            <a:pPr indent="-311150" lvl="0" marL="457200" rtl="0" algn="l">
              <a:spcBef>
                <a:spcPts val="0"/>
              </a:spcBef>
              <a:spcAft>
                <a:spcPts val="0"/>
              </a:spcAft>
              <a:buSzPts val="1300"/>
              <a:buChar char="●"/>
            </a:pPr>
            <a:r>
              <a:rPr lang="id"/>
              <a:t>Namun jika kita ingin melakukan sesuatu di constructor tersebut, kita bisa membuat compact constructor, yaitu constructor tanpa tanda ()</a:t>
            </a:r>
            <a:endParaRPr/>
          </a:p>
          <a:p>
            <a:pPr indent="-311150" lvl="0" marL="457200" rtl="0" algn="l">
              <a:spcBef>
                <a:spcPts val="0"/>
              </a:spcBef>
              <a:spcAft>
                <a:spcPts val="0"/>
              </a:spcAft>
              <a:buSzPts val="1300"/>
              <a:buChar char="●"/>
            </a:pPr>
            <a:r>
              <a:rPr lang="id"/>
              <a:t>Selain itu, kita juga bisa melakukan constructor overloading, namun ada syaratnya, yaitu constructor overloading nya harus tetap memanggil constructor utama yang secara otomatis dibuatkan di record class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Record Class Constructor</a:t>
            </a:r>
            <a:endParaRPr/>
          </a:p>
        </p:txBody>
      </p:sp>
      <p:pic>
        <p:nvPicPr>
          <p:cNvPr id="996" name="Google Shape;996;p17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 Class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 Class</a:t>
            </a:r>
            <a:endParaRPr/>
          </a:p>
        </p:txBody>
      </p:sp>
      <p:sp>
        <p:nvSpPr>
          <p:cNvPr id="1007" name="Google Shape;1007;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kadang kita akan bertemu dengan jenis-jenis data yang nilainya terbatas</a:t>
            </a:r>
            <a:endParaRPr/>
          </a:p>
          <a:p>
            <a:pPr indent="-311150" lvl="0" marL="457200" rtl="0" algn="l">
              <a:spcBef>
                <a:spcPts val="0"/>
              </a:spcBef>
              <a:spcAft>
                <a:spcPts val="0"/>
              </a:spcAft>
              <a:buSzPts val="1300"/>
              <a:buChar char="●"/>
            </a:pPr>
            <a:r>
              <a:rPr lang="id"/>
              <a:t>Misal, gender, ada male dan female, atau tipe customer, ada standard, premium atau vip, dan lain-lain</a:t>
            </a:r>
            <a:endParaRPr/>
          </a:p>
          <a:p>
            <a:pPr indent="-311150" lvl="0" marL="457200" rtl="0" algn="l">
              <a:spcBef>
                <a:spcPts val="0"/>
              </a:spcBef>
              <a:spcAft>
                <a:spcPts val="0"/>
              </a:spcAft>
              <a:buSzPts val="1300"/>
              <a:buChar char="●"/>
            </a:pPr>
            <a:r>
              <a:rPr lang="id"/>
              <a:t>Dalam kasus seperti ini, kita bisa menggunakan enum class, yaitu class yang berisikan nilai terbatas yang sudah ditentukan</a:t>
            </a:r>
            <a:endParaRPr/>
          </a:p>
          <a:p>
            <a:pPr indent="-311150" lvl="0" marL="457200" rtl="0" algn="l">
              <a:spcBef>
                <a:spcPts val="0"/>
              </a:spcBef>
              <a:spcAft>
                <a:spcPts val="0"/>
              </a:spcAft>
              <a:buSzPts val="1300"/>
              <a:buChar char="●"/>
            </a:pPr>
            <a:r>
              <a:rPr lang="id"/>
              <a:t>Saat membuat enum class, secara otomatis dia akan meng-extends class java.lang.Enum, oleh karena itu class enum tidak bisa extends class lain, namun masih tetap bisa implements interface.</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Enum Class</a:t>
            </a:r>
            <a:endParaRPr/>
          </a:p>
        </p:txBody>
      </p:sp>
      <p:pic>
        <p:nvPicPr>
          <p:cNvPr id="1013" name="Google Shape;1013;p17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Enum</a:t>
            </a:r>
            <a:endParaRPr/>
          </a:p>
        </p:txBody>
      </p:sp>
      <p:pic>
        <p:nvPicPr>
          <p:cNvPr id="1019" name="Google Shape;1019;p17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 Members</a:t>
            </a:r>
            <a:endParaRPr/>
          </a:p>
        </p:txBody>
      </p:sp>
      <p:sp>
        <p:nvSpPr>
          <p:cNvPr id="1025" name="Google Shape;1025;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class biasanya, di class enum pun kita bisa menambahkan members (field, method dan constructor)</a:t>
            </a:r>
            <a:endParaRPr/>
          </a:p>
          <a:p>
            <a:pPr indent="-311150" lvl="0" marL="457200" rtl="0" algn="l">
              <a:spcBef>
                <a:spcPts val="0"/>
              </a:spcBef>
              <a:spcAft>
                <a:spcPts val="0"/>
              </a:spcAft>
              <a:buSzPts val="1300"/>
              <a:buChar char="●"/>
            </a:pPr>
            <a:r>
              <a:rPr lang="id"/>
              <a:t>Khusus constructor, kita tidak bisa membuat public constructor, karena memang tujuan enum bukan untuk di instansiasi secara bebas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Members di Enum</a:t>
            </a:r>
            <a:endParaRPr/>
          </a:p>
        </p:txBody>
      </p:sp>
      <p:pic>
        <p:nvPicPr>
          <p:cNvPr id="1031" name="Google Shape;1031;p17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Enum ke String</a:t>
            </a:r>
            <a:endParaRPr/>
          </a:p>
        </p:txBody>
      </p:sp>
      <p:pic>
        <p:nvPicPr>
          <p:cNvPr id="1037" name="Google Shape;1037;p17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048" name="Google Shape;1048;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Di Java, 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 oleh Java</a:t>
            </a:r>
            <a:endParaRPr/>
          </a:p>
          <a:p>
            <a:pPr indent="-311150" lvl="0" marL="457200" rtl="0" algn="l">
              <a:spcBef>
                <a:spcPts val="0"/>
              </a:spcBef>
              <a:spcAft>
                <a:spcPts val="0"/>
              </a:spcAft>
              <a:buSzPts val="1300"/>
              <a:buChar char="●"/>
            </a:pPr>
            <a:r>
              <a:rPr lang="id"/>
              <a:t>Jika kita ingin membuat exception, maka kita harus membuat class yang extends class Throwable atau turunan-turunannya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054" name="Google Shape;1054;p18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Exception</a:t>
            </a:r>
            <a:endParaRPr/>
          </a:p>
        </p:txBody>
      </p:sp>
      <p:sp>
        <p:nvSpPr>
          <p:cNvPr id="1060" name="Google Shape;1060;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biasanya terjadi di method, ketika kita membuat exception di sebuah method, maka method tersebut harus ditandai dengan kata kunci thrown diikuti dengan class exception nya.</a:t>
            </a:r>
            <a:endParaRPr/>
          </a:p>
          <a:p>
            <a:pPr indent="-311150" lvl="0" marL="457200" rtl="0" algn="l">
              <a:spcBef>
                <a:spcPts val="0"/>
              </a:spcBef>
              <a:spcAft>
                <a:spcPts val="0"/>
              </a:spcAft>
              <a:buSzPts val="1300"/>
              <a:buChar char="●"/>
            </a:pPr>
            <a:r>
              <a:rPr lang="id"/>
              <a:t>Jika method tersebut bisa menimbulkan lebih dari satu jenis exception, kita bisa menambah lebih dari satu class exception</a:t>
            </a:r>
            <a:endParaRPr/>
          </a:p>
          <a:p>
            <a:pPr indent="-311150" lvl="0" marL="457200" rtl="0" algn="l">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066" name="Google Shape;1066;p18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072" name="Google Shape;1072;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function yang bisa menyebabkan exception, maka kita wajib menggunakan try-catch expression di Java</a:t>
            </a:r>
            <a:endParaRPr/>
          </a:p>
          <a:p>
            <a:pPr indent="-311150" lvl="0" marL="457200" rtl="0" algn="l">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indent="-311150" lvl="0" marL="457200" rtl="0" algn="l">
              <a:spcBef>
                <a:spcPts val="0"/>
              </a:spcBef>
              <a:spcAft>
                <a:spcPts val="0"/>
              </a:spcAft>
              <a:buSzPts val="1300"/>
              <a:buChar char="●"/>
            </a:pPr>
            <a:r>
              <a:rPr lang="id"/>
              <a:t>Cara menggunakan try-catch expression di java sangat mudah, di block try, kita tinggal panggil method yang bisa menyebabkan exception, dan di block catch, kita bisa melakukan sesuatu jiga terjadi exception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078" name="Google Shape;1078;p18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(1)</a:t>
            </a:r>
            <a:endParaRPr/>
          </a:p>
        </p:txBody>
      </p:sp>
      <p:pic>
        <p:nvPicPr>
          <p:cNvPr id="1084" name="Google Shape;1084;p18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(2)</a:t>
            </a:r>
            <a:endParaRPr/>
          </a:p>
        </p:txBody>
      </p:sp>
      <p:pic>
        <p:nvPicPr>
          <p:cNvPr id="1090" name="Google Shape;1090;p18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 Keyword</a:t>
            </a:r>
            <a:endParaRPr/>
          </a:p>
        </p:txBody>
      </p:sp>
      <p:sp>
        <p:nvSpPr>
          <p:cNvPr id="1096" name="Google Shape;1096;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102" name="Google Shape;1102;p18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Runtime </a:t>
            </a:r>
            <a:r>
              <a:rPr lang="id"/>
              <a:t>Exception</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Exception</a:t>
            </a:r>
            <a:endParaRPr/>
          </a:p>
        </p:txBody>
      </p:sp>
      <p:sp>
        <p:nvSpPr>
          <p:cNvPr id="1113" name="Google Shape;1113;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Secara garis besar, di Java, exception dibagi menjadi 3 jenis</a:t>
            </a:r>
            <a:endParaRPr/>
          </a:p>
          <a:p>
            <a:pPr indent="-311150" lvl="0" marL="457200" rtl="0" algn="l">
              <a:spcBef>
                <a:spcPts val="1600"/>
              </a:spcBef>
              <a:spcAft>
                <a:spcPts val="0"/>
              </a:spcAft>
              <a:buSzPts val="1300"/>
              <a:buChar char="●"/>
            </a:pPr>
            <a:r>
              <a:rPr lang="id"/>
              <a:t>Checked Exception, yaitu exception yang wajib di try catch, seperti yang sudah kita bahas sebelumnya</a:t>
            </a:r>
            <a:endParaRPr/>
          </a:p>
          <a:p>
            <a:pPr indent="-311150" lvl="0" marL="457200" rtl="0" algn="l">
              <a:spcBef>
                <a:spcPts val="0"/>
              </a:spcBef>
              <a:spcAft>
                <a:spcPts val="0"/>
              </a:spcAft>
              <a:buSzPts val="1300"/>
              <a:buChar char="●"/>
            </a:pPr>
            <a:r>
              <a:rPr lang="id"/>
              <a:t>Runtime Exception, dan</a:t>
            </a:r>
            <a:endParaRPr/>
          </a:p>
          <a:p>
            <a:pPr indent="-311150" lvl="0" marL="457200" rtl="0" algn="l">
              <a:spcBef>
                <a:spcPts val="0"/>
              </a:spcBef>
              <a:spcAft>
                <a:spcPts val="0"/>
              </a:spcAft>
              <a:buSzPts val="1300"/>
              <a:buChar char="●"/>
            </a:pPr>
            <a:r>
              <a:rPr lang="id"/>
              <a:t>Error (yang akan kita bahas di 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Runtime Exception</a:t>
            </a:r>
            <a:endParaRPr/>
          </a:p>
        </p:txBody>
      </p:sp>
      <p:sp>
        <p:nvSpPr>
          <p:cNvPr id="1119" name="Google Shape;1119;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Runtime exception  adalah jenis exception yang tidak wajib di tangkap menggunakan try catch</a:t>
            </a:r>
            <a:endParaRPr/>
          </a:p>
          <a:p>
            <a:pPr indent="-311150" lvl="0" marL="457200" rtl="0" algn="l">
              <a:spcBef>
                <a:spcPts val="0"/>
              </a:spcBef>
              <a:spcAft>
                <a:spcPts val="0"/>
              </a:spcAft>
              <a:buSzPts val="1300"/>
              <a:buChar char="●"/>
            </a:pPr>
            <a:r>
              <a:rPr lang="id"/>
              <a:t>Kompiler Java tidak akan protes walaupun kita tidak menggunakan try catch ketika kita memanggil method yang bisa menyebabkan runtime exception</a:t>
            </a:r>
            <a:endParaRPr/>
          </a:p>
          <a:p>
            <a:pPr indent="-311150" lvl="0" marL="457200" rtl="0" algn="l">
              <a:spcBef>
                <a:spcPts val="0"/>
              </a:spcBef>
              <a:spcAft>
                <a:spcPts val="0"/>
              </a:spcAft>
              <a:buSzPts val="1300"/>
              <a:buChar char="●"/>
            </a:pPr>
            <a:r>
              <a:rPr lang="id"/>
              <a:t>Untuk membuat class runtime exception, kita wajib mengextends class RuntimeException</a:t>
            </a:r>
            <a:endParaRPr/>
          </a:p>
          <a:p>
            <a:pPr indent="-311150" lvl="0" marL="457200" rtl="0" algn="l">
              <a:spcBef>
                <a:spcPts val="0"/>
              </a:spcBef>
              <a:spcAft>
                <a:spcPts val="0"/>
              </a:spcAft>
              <a:buSzPts val="1300"/>
              <a:buChar char="●"/>
            </a:pPr>
            <a:r>
              <a:rPr lang="id"/>
              <a:t>Ada banyak di Java yang merupakan runtime exception, seperti NullPointerException, IllegalArgumentException, dan lain-lain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Runtime Exception</a:t>
            </a:r>
            <a:endParaRPr/>
          </a:p>
        </p:txBody>
      </p:sp>
      <p:pic>
        <p:nvPicPr>
          <p:cNvPr id="1125" name="Google Shape;1125;p19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Dengan Runtime Exception</a:t>
            </a:r>
            <a:endParaRPr/>
          </a:p>
        </p:txBody>
      </p:sp>
      <p:pic>
        <p:nvPicPr>
          <p:cNvPr id="1131" name="Google Shape;1131;p19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a:t>
            </a:r>
            <a:r>
              <a:rPr lang="id"/>
              <a:t> </a:t>
            </a:r>
            <a:r>
              <a:rPr lang="id"/>
              <a:t>Try Catch</a:t>
            </a:r>
            <a:endParaRPr/>
          </a:p>
        </p:txBody>
      </p:sp>
      <p:pic>
        <p:nvPicPr>
          <p:cNvPr id="1137" name="Google Shape;1137;p19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Diperhatikan</a:t>
            </a:r>
            <a:endParaRPr/>
          </a:p>
        </p:txBody>
      </p:sp>
      <p:sp>
        <p:nvSpPr>
          <p:cNvPr id="1143" name="Google Shape;1143;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runtime exception tidak wajib di try-catch, tapi ada baiknya kita tetap melakukan try-catch</a:t>
            </a:r>
            <a:endParaRPr/>
          </a:p>
          <a:p>
            <a:pPr indent="-311150" lvl="0" marL="457200" rtl="0" algn="l">
              <a:spcBef>
                <a:spcPts val="0"/>
              </a:spcBef>
              <a:spcAft>
                <a:spcPts val="0"/>
              </a:spcAft>
              <a:buSzPts val="1300"/>
              <a:buChar char="●"/>
            </a:pPr>
            <a:r>
              <a:rPr lang="id"/>
              <a:t>Karena jika terjadi runtime exception, yang ditakutkan adalah program kita berhenti</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
        <p:nvSpPr>
          <p:cNvPr id="1154" name="Google Shape;1154;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Error adalah jenis exception yang terakhir</a:t>
            </a:r>
            <a:endParaRPr/>
          </a:p>
          <a:p>
            <a:pPr indent="-311150" lvl="0" marL="457200" rtl="0" algn="l">
              <a:spcBef>
                <a:spcPts val="0"/>
              </a:spcBef>
              <a:spcAft>
                <a:spcPts val="0"/>
              </a:spcAft>
              <a:buSzPts val="1300"/>
              <a:buChar char="●"/>
            </a:pPr>
            <a:r>
              <a:rPr lang="id"/>
              <a:t>Error adalah sebuah class di Java, yang tidak direkomendasikan untuk di try-catch</a:t>
            </a:r>
            <a:endParaRPr/>
          </a:p>
          <a:p>
            <a:pPr indent="-311150" lvl="0" marL="457200" rtl="0" algn="l">
              <a:spcBef>
                <a:spcPts val="0"/>
              </a:spcBef>
              <a:spcAft>
                <a:spcPts val="0"/>
              </a:spcAft>
              <a:buSzPts val="1300"/>
              <a:buChar char="●"/>
            </a:pPr>
            <a:r>
              <a:rPr lang="id"/>
              <a:t>Biasanya error terjadi ketika ada masalah serius, dan sangat tidak direkomendasikan untuk di try catch</a:t>
            </a:r>
            <a:endParaRPr/>
          </a:p>
          <a:p>
            <a:pPr indent="-311150" lvl="0" marL="457200" rtl="0" algn="l">
              <a:spcBef>
                <a:spcPts val="0"/>
              </a:spcBef>
              <a:spcAft>
                <a:spcPts val="0"/>
              </a:spcAft>
              <a:buSzPts val="1300"/>
              <a:buChar char="●"/>
            </a:pPr>
            <a:r>
              <a:rPr lang="id"/>
              <a:t>Artinya, direkomendasikan untuk mematikan aplikasi</a:t>
            </a:r>
            <a:endParaRPr/>
          </a:p>
          <a:p>
            <a:pPr indent="-311150" lvl="0" marL="457200" rtl="0" algn="l">
              <a:spcBef>
                <a:spcPts val="0"/>
              </a:spcBef>
              <a:spcAft>
                <a:spcPts val="0"/>
              </a:spcAft>
              <a:buSzPts val="1300"/>
              <a:buChar char="●"/>
            </a:pPr>
            <a:r>
              <a:rPr lang="id"/>
              <a:t>Contoh, misal jika diawal aplikasi kita tidak bisa terkoneksi ke database, direkomendasikan untuk membuat exception jenis Error, dan menghentikan aplikasi</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Error</a:t>
            </a:r>
            <a:endParaRPr/>
          </a:p>
        </p:txBody>
      </p:sp>
      <p:pic>
        <p:nvPicPr>
          <p:cNvPr id="1160" name="Google Shape;1160;p19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Terjadi Error</a:t>
            </a:r>
            <a:endParaRPr/>
          </a:p>
        </p:txBody>
      </p:sp>
      <p:pic>
        <p:nvPicPr>
          <p:cNvPr id="1166" name="Google Shape;1166;p19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StackTraceElement Class</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StackTraceElement Class</a:t>
            </a:r>
            <a:endParaRPr/>
          </a:p>
        </p:txBody>
      </p:sp>
      <p:sp>
        <p:nvSpPr>
          <p:cNvPr id="1177" name="Google Shape;1177;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Throwable memiliki method yang bernama </a:t>
            </a:r>
            <a:r>
              <a:rPr lang="id"/>
              <a:t>getStackTrace(), dimana menghasilkan Array dari StackTraceElement object</a:t>
            </a:r>
            <a:endParaRPr/>
          </a:p>
          <a:p>
            <a:pPr indent="-311150" lvl="0" marL="457200" rtl="0" algn="l">
              <a:spcBef>
                <a:spcPts val="0"/>
              </a:spcBef>
              <a:spcAft>
                <a:spcPts val="0"/>
              </a:spcAft>
              <a:buSzPts val="1300"/>
              <a:buChar char="●"/>
            </a:pPr>
            <a:r>
              <a:rPr lang="id"/>
              <a:t>StackTraceElement berisikan informasi tentang, class, file bahkan baris lokasi terjadinya error</a:t>
            </a:r>
            <a:endParaRPr/>
          </a:p>
          <a:p>
            <a:pPr indent="-311150" lvl="0" marL="457200" rtl="0" algn="l">
              <a:spcBef>
                <a:spcPts val="0"/>
              </a:spcBef>
              <a:spcAft>
                <a:spcPts val="0"/>
              </a:spcAft>
              <a:buSzPts val="1300"/>
              <a:buChar char="●"/>
            </a:pPr>
            <a:r>
              <a:rPr lang="id"/>
              <a:t>Class StackTraceElement ini sangat penting untuk menelusuri lokasi kejadian error yang terjadi</a:t>
            </a:r>
            <a:endParaRPr/>
          </a:p>
          <a:p>
            <a:pPr indent="-311150" lvl="0" marL="457200" rtl="0" algn="l">
              <a:spcBef>
                <a:spcPts val="0"/>
              </a:spcBef>
              <a:spcAft>
                <a:spcPts val="0"/>
              </a:spcAft>
              <a:buSzPts val="1300"/>
              <a:buChar char="●"/>
            </a:pPr>
            <a:r>
              <a:rPr lang="id"/>
              <a:t>Cara yang paling mudah, kita bisa memanggil method printStackTrace() class Throwable, untuk memprint ke console detail error StackTraceElement 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a:t>
            </a:r>
            <a:r>
              <a:rPr lang="id"/>
              <a:t>Properties</a:t>
            </a:r>
            <a:r>
              <a:rPr lang="id"/>
              <a:t>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StackTraceElement</a:t>
            </a:r>
            <a:endParaRPr/>
          </a:p>
        </p:txBody>
      </p:sp>
      <p:pic>
        <p:nvPicPr>
          <p:cNvPr id="1183" name="Google Shape;1183;p20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StackTraceElement</a:t>
            </a:r>
            <a:endParaRPr/>
          </a:p>
        </p:txBody>
      </p:sp>
      <p:pic>
        <p:nvPicPr>
          <p:cNvPr id="1189" name="Google Shape;1189;p20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with Resource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with Resource</a:t>
            </a:r>
            <a:endParaRPr/>
          </a:p>
        </p:txBody>
      </p:sp>
      <p:sp>
        <p:nvSpPr>
          <p:cNvPr id="1200" name="Google Shape;1200;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7, terdapat fitur baru yang bernama try with resource</a:t>
            </a:r>
            <a:endParaRPr/>
          </a:p>
          <a:p>
            <a:pPr indent="-311150" lvl="0" marL="457200" rtl="0" algn="l">
              <a:spcBef>
                <a:spcPts val="0"/>
              </a:spcBef>
              <a:spcAft>
                <a:spcPts val="0"/>
              </a:spcAft>
              <a:buSzPts val="1300"/>
              <a:buChar char="●"/>
            </a:pPr>
            <a:r>
              <a:rPr lang="id"/>
              <a:t>Try with resource adalah sebuah mekanisme agar kita lebih mudah menggunakan resource (yang wajib di close) dalam block try</a:t>
            </a:r>
            <a:endParaRPr/>
          </a:p>
          <a:p>
            <a:pPr indent="-311150" lvl="0" marL="457200" rtl="0" algn="l">
              <a:spcBef>
                <a:spcPts val="0"/>
              </a:spcBef>
              <a:spcAft>
                <a:spcPts val="0"/>
              </a:spcAft>
              <a:buSzPts val="1300"/>
              <a:buChar char="●"/>
            </a:pPr>
            <a:r>
              <a:rPr lang="id"/>
              <a:t>Jika kita ingin menggunakan fitur ini, kita wajib menggunakan interface </a:t>
            </a:r>
            <a:r>
              <a:rPr lang="id"/>
              <a:t>AutoCloseable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Manual Close Resource</a:t>
            </a:r>
            <a:endParaRPr/>
          </a:p>
        </p:txBody>
      </p:sp>
      <p:pic>
        <p:nvPicPr>
          <p:cNvPr id="1206" name="Google Shape;1206;p206"/>
          <p:cNvPicPr preferRelativeResize="0"/>
          <p:nvPr/>
        </p:nvPicPr>
        <p:blipFill rotWithShape="1">
          <a:blip r:embed="rId3">
            <a:alphaModFix/>
          </a:blip>
          <a:srcRect b="0" l="0" r="50000" t="0"/>
          <a:stretch/>
        </p:blipFill>
        <p:spPr>
          <a:xfrm>
            <a:off x="152400" y="2006250"/>
            <a:ext cx="4419600" cy="2968625"/>
          </a:xfrm>
          <a:prstGeom prst="rect">
            <a:avLst/>
          </a:prstGeom>
          <a:noFill/>
          <a:ln>
            <a:noFill/>
          </a:ln>
        </p:spPr>
      </p:pic>
      <p:pic>
        <p:nvPicPr>
          <p:cNvPr id="1207" name="Google Shape;1207;p206"/>
          <p:cNvPicPr preferRelativeResize="0"/>
          <p:nvPr/>
        </p:nvPicPr>
        <p:blipFill rotWithShape="1">
          <a:blip r:embed="rId4">
            <a:alphaModFix/>
          </a:blip>
          <a:srcRect b="0" l="0" r="50000" t="0"/>
          <a:stretch/>
        </p:blipFill>
        <p:spPr>
          <a:xfrm>
            <a:off x="4572000" y="2006250"/>
            <a:ext cx="4419600" cy="29686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with Resource</a:t>
            </a:r>
            <a:endParaRPr/>
          </a:p>
        </p:txBody>
      </p:sp>
      <p:pic>
        <p:nvPicPr>
          <p:cNvPr id="1213" name="Google Shape;1213;p20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
        <p:nvSpPr>
          <p:cNvPr id="1224" name="Google Shape;1224;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Annotation adalah menambahkan metadata ke kode program yang kita buat</a:t>
            </a:r>
            <a:endParaRPr/>
          </a:p>
          <a:p>
            <a:pPr indent="-311150" lvl="0" marL="457200" rtl="0" algn="l">
              <a:spcBef>
                <a:spcPts val="0"/>
              </a:spcBef>
              <a:spcAft>
                <a:spcPts val="0"/>
              </a:spcAft>
              <a:buSzPts val="1300"/>
              <a:buChar char="●"/>
            </a:pPr>
            <a:r>
              <a:rPr lang="id"/>
              <a:t>Tidak semua orang membutuhkan Annotation, biasanya Annotation digunakan saat kita ingin membuat library / framework</a:t>
            </a:r>
            <a:endParaRPr/>
          </a:p>
          <a:p>
            <a:pPr indent="-311150" lvl="0" marL="457200" rtl="0" algn="l">
              <a:spcBef>
                <a:spcPts val="0"/>
              </a:spcBef>
              <a:spcAft>
                <a:spcPts val="0"/>
              </a:spcAft>
              <a:buSzPts val="1300"/>
              <a:buChar char="●"/>
            </a:pPr>
            <a:r>
              <a:rPr lang="id"/>
              <a:t>Annotation sendiri bisa diakses menggunakan Reflection, yang akan kita bahas nanti</a:t>
            </a:r>
            <a:endParaRPr/>
          </a:p>
          <a:p>
            <a:pPr indent="-311150" lvl="0" marL="457200" rtl="0" algn="l">
              <a:spcBef>
                <a:spcPts val="0"/>
              </a:spcBef>
              <a:spcAft>
                <a:spcPts val="0"/>
              </a:spcAft>
              <a:buSzPts val="1300"/>
              <a:buChar char="●"/>
            </a:pPr>
            <a:r>
              <a:rPr lang="id"/>
              <a:t>Untuk membuat annotation, kita bisa menggunakan kata kunci @interface</a:t>
            </a:r>
            <a:endParaRPr/>
          </a:p>
          <a:p>
            <a:pPr indent="-311150" lvl="0" marL="457200" rtl="0" algn="l">
              <a:spcBef>
                <a:spcPts val="0"/>
              </a:spcBef>
              <a:spcAft>
                <a:spcPts val="0"/>
              </a:spcAft>
              <a:buSzPts val="1300"/>
              <a:buChar char="●"/>
            </a:pPr>
            <a:r>
              <a:rPr lang="id"/>
              <a:t>Annotation hanya bisa memiliki method dengan tipe data sederhana, dan bisa memiliki default value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Attribute Annotation</a:t>
            </a:r>
            <a:endParaRPr/>
          </a:p>
        </p:txBody>
      </p:sp>
      <p:graphicFrame>
        <p:nvGraphicFramePr>
          <p:cNvPr id="1230" name="Google Shape;1230;p210"/>
          <p:cNvGraphicFramePr/>
          <p:nvPr/>
        </p:nvGraphicFramePr>
        <p:xfrm>
          <a:off x="913125" y="2028825"/>
          <a:ext cx="3000000" cy="3000000"/>
        </p:xfrm>
        <a:graphic>
          <a:graphicData uri="http://schemas.openxmlformats.org/drawingml/2006/table">
            <a:tbl>
              <a:tblPr>
                <a:noFill/>
                <a:tableStyleId>{325290A0-885A-4175-8F66-FC988D6B7C7D}</a:tableStyleId>
              </a:tblPr>
              <a:tblGrid>
                <a:gridCol w="2115075"/>
                <a:gridCol w="5123925"/>
              </a:tblGrid>
              <a:tr h="381000">
                <a:tc>
                  <a:txBody>
                    <a:bodyPr/>
                    <a:lstStyle/>
                    <a:p>
                      <a:pPr indent="0" lvl="0" marL="0" rtl="0" algn="l">
                        <a:spcBef>
                          <a:spcPts val="0"/>
                        </a:spcBef>
                        <a:spcAft>
                          <a:spcPts val="0"/>
                        </a:spcAft>
                        <a:buNone/>
                      </a:pPr>
                      <a:r>
                        <a:rPr lang="id"/>
                        <a:t>Attribute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@Target</a:t>
                      </a:r>
                      <a:endParaRPr/>
                    </a:p>
                  </a:txBody>
                  <a:tcPr marT="91425" marB="91425" marR="91425" marL="91425"/>
                </a:tc>
                <a:tc>
                  <a:txBody>
                    <a:bodyPr/>
                    <a:lstStyle/>
                    <a:p>
                      <a:pPr indent="0" lvl="0" marL="0" rtl="0" algn="l">
                        <a:spcBef>
                          <a:spcPts val="0"/>
                        </a:spcBef>
                        <a:spcAft>
                          <a:spcPts val="0"/>
                        </a:spcAft>
                        <a:buNone/>
                      </a:pPr>
                      <a:r>
                        <a:rPr lang="id"/>
                        <a:t>Memberitahu annotation bisa digunakan di mana? Class, method, field, dan lain-lain</a:t>
                      </a:r>
                      <a:endParaRPr/>
                    </a:p>
                  </a:txBody>
                  <a:tcPr marT="91425" marB="91425" marR="91425" marL="91425"/>
                </a:tc>
              </a:tr>
              <a:tr h="381000">
                <a:tc>
                  <a:txBody>
                    <a:bodyPr/>
                    <a:lstStyle/>
                    <a:p>
                      <a:pPr indent="0" lvl="0" marL="0" rtl="0" algn="l">
                        <a:spcBef>
                          <a:spcPts val="0"/>
                        </a:spcBef>
                        <a:spcAft>
                          <a:spcPts val="0"/>
                        </a:spcAft>
                        <a:buNone/>
                      </a:pPr>
                      <a:r>
                        <a:rPr lang="id"/>
                        <a:t>@Retention</a:t>
                      </a:r>
                      <a:endParaRPr/>
                    </a:p>
                  </a:txBody>
                  <a:tcPr marT="91425" marB="91425" marR="91425" marL="91425"/>
                </a:tc>
                <a:tc>
                  <a:txBody>
                    <a:bodyPr/>
                    <a:lstStyle/>
                    <a:p>
                      <a:pPr indent="0" lvl="0" marL="0" rtl="0" algn="l">
                        <a:spcBef>
                          <a:spcPts val="0"/>
                        </a:spcBef>
                        <a:spcAft>
                          <a:spcPts val="0"/>
                        </a:spcAft>
                        <a:buNone/>
                      </a:pPr>
                      <a:r>
                        <a:rPr lang="id"/>
                        <a:t>Memberitahu annotation apakah disimpan di hasil kompilasi, dan apakah bisa dibaca oleh reflection?</a:t>
                      </a:r>
                      <a:endParaRPr/>
                    </a:p>
                  </a:txBody>
                  <a:tcPr marT="91425" marB="91425" marR="91425" marL="91425"/>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Annotation</a:t>
            </a:r>
            <a:endParaRPr/>
          </a:p>
        </p:txBody>
      </p:sp>
      <p:pic>
        <p:nvPicPr>
          <p:cNvPr id="1236" name="Google Shape;1236;p21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a:t>
            </a:r>
            <a:endParaRPr/>
          </a:p>
        </p:txBody>
      </p:sp>
      <p:pic>
        <p:nvPicPr>
          <p:cNvPr id="198" name="Google Shape;198;p3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Annotation</a:t>
            </a:r>
            <a:endParaRPr/>
          </a:p>
        </p:txBody>
      </p:sp>
      <p:pic>
        <p:nvPicPr>
          <p:cNvPr id="1242" name="Google Shape;1242;p21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Predefined Annotation</a:t>
            </a:r>
            <a:endParaRPr/>
          </a:p>
        </p:txBody>
      </p:sp>
      <p:sp>
        <p:nvSpPr>
          <p:cNvPr id="1248" name="Google Shape;1248;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juga sudah memiliki annotation bawaan, seperti :</a:t>
            </a:r>
            <a:endParaRPr/>
          </a:p>
          <a:p>
            <a:pPr indent="-311150" lvl="0" marL="457200" rtl="0" algn="l">
              <a:spcBef>
                <a:spcPts val="1600"/>
              </a:spcBef>
              <a:spcAft>
                <a:spcPts val="0"/>
              </a:spcAft>
              <a:buSzPts val="1300"/>
              <a:buChar char="●"/>
            </a:pPr>
            <a:r>
              <a:rPr lang="id"/>
              <a:t>@Override, untuk menandai bahwa method yang meng-override method parent class nya</a:t>
            </a:r>
            <a:endParaRPr/>
          </a:p>
          <a:p>
            <a:pPr indent="-311150" lvl="0" marL="457200" rtl="0" algn="l">
              <a:spcBef>
                <a:spcPts val="0"/>
              </a:spcBef>
              <a:spcAft>
                <a:spcPts val="0"/>
              </a:spcAft>
              <a:buSzPts val="1300"/>
              <a:buChar char="●"/>
            </a:pPr>
            <a:r>
              <a:rPr lang="id"/>
              <a:t>@Deprecated, untuk menandai bahwa method tersebut tidak direkomendasikan lagi untuk digunakan</a:t>
            </a:r>
            <a:endParaRPr/>
          </a:p>
          <a:p>
            <a:pPr indent="-311150" lvl="0" marL="457200" rtl="0" algn="l">
              <a:spcBef>
                <a:spcPts val="0"/>
              </a:spcBef>
              <a:spcAft>
                <a:spcPts val="0"/>
              </a:spcAft>
              <a:buSzPts val="1300"/>
              <a:buChar char="●"/>
            </a:pPr>
            <a:r>
              <a:rPr lang="id"/>
              <a:t>@FunctionalInterface, untuk menandai bahwa class tersebut bisa dibuat sebagai lambda expression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259" name="Google Shape;1259;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kemampuan melihat struktur aplikasi kita pada saat berjalan</a:t>
            </a:r>
            <a:endParaRPr/>
          </a:p>
          <a:p>
            <a:pPr indent="-311150" lvl="0" marL="457200" rtl="0" algn="l">
              <a:spcBef>
                <a:spcPts val="0"/>
              </a:spcBef>
              <a:spcAft>
                <a:spcPts val="0"/>
              </a:spcAft>
              <a:buSzPts val="1300"/>
              <a:buChar char="●"/>
            </a:pPr>
            <a:r>
              <a:rPr lang="id"/>
              <a:t>Reflection biasanya sangat berguna saat kita ingin membuat library ataupun framework, sehingga bisa meng-otomatisasi pekerjaan </a:t>
            </a:r>
            <a:endParaRPr/>
          </a:p>
          <a:p>
            <a:pPr indent="-311150" lvl="0" marL="457200" rtl="0" algn="l">
              <a:spcBef>
                <a:spcPts val="0"/>
              </a:spcBef>
              <a:spcAft>
                <a:spcPts val="0"/>
              </a:spcAft>
              <a:buSzPts val="1300"/>
              <a:buChar char="●"/>
            </a:pPr>
            <a:r>
              <a:rPr lang="id"/>
              <a:t>Untuk mengakses reflection class dari sebuah object, kita bisa menggunakan method getClass() atau NamaClass.class</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Annotation di Field</a:t>
            </a:r>
            <a:endParaRPr/>
          </a:p>
        </p:txBody>
      </p:sp>
      <p:pic>
        <p:nvPicPr>
          <p:cNvPr id="1265" name="Google Shape;1265;p21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Validasi Menggunakan Reflection</a:t>
            </a:r>
            <a:endParaRPr/>
          </a:p>
        </p:txBody>
      </p:sp>
      <p:pic>
        <p:nvPicPr>
          <p:cNvPr id="1271" name="Google Shape;1271;p21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Diperhatikan</a:t>
            </a:r>
            <a:endParaRPr/>
          </a:p>
        </p:txBody>
      </p:sp>
      <p:sp>
        <p:nvSpPr>
          <p:cNvPr id="1277" name="Google Shape;1277;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materi yang sangat panjang</a:t>
            </a:r>
            <a:endParaRPr/>
          </a:p>
          <a:p>
            <a:pPr indent="-311150" lvl="0" marL="457200" rtl="0" algn="l">
              <a:spcBef>
                <a:spcPts val="0"/>
              </a:spcBef>
              <a:spcAft>
                <a:spcPts val="0"/>
              </a:spcAft>
              <a:buSzPts val="1300"/>
              <a:buChar char="●"/>
            </a:pPr>
            <a:r>
              <a:rPr lang="id"/>
              <a:t>Oleh karena itu materi Java Reflection akan dibuatkan course terpisah</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88" name="Google Shape;1288;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Classes</a:t>
            </a:r>
            <a:endParaRPr/>
          </a:p>
          <a:p>
            <a:pPr indent="-311150" lvl="0" marL="457200" rtl="0" algn="l">
              <a:spcBef>
                <a:spcPts val="0"/>
              </a:spcBef>
              <a:spcAft>
                <a:spcPts val="0"/>
              </a:spcAft>
              <a:buSzPts val="1300"/>
              <a:buChar char="●"/>
            </a:pPr>
            <a:r>
              <a:rPr lang="id"/>
              <a:t>Java Generic</a:t>
            </a:r>
            <a:endParaRPr/>
          </a:p>
          <a:p>
            <a:pPr indent="-311150" lvl="0" marL="457200" rtl="0" algn="l">
              <a:spcBef>
                <a:spcPts val="0"/>
              </a:spcBef>
              <a:spcAft>
                <a:spcPts val="0"/>
              </a:spcAft>
              <a:buSzPts val="1300"/>
              <a:buChar char="●"/>
            </a:pPr>
            <a:r>
              <a:rPr lang="id"/>
              <a:t>Java Collection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Field</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a:t>
            </a:r>
            <a:r>
              <a:rPr lang="id"/>
              <a:t> yang ada di object, bisa kita manipulasi. Tergantung final atau bukan.</a:t>
            </a:r>
            <a:endParaRPr/>
          </a:p>
          <a:p>
            <a:pPr indent="-311150" lvl="0" marL="457200" rtl="0" algn="l">
              <a:spcBef>
                <a:spcPts val="0"/>
              </a:spcBef>
              <a:spcAft>
                <a:spcPts val="0"/>
              </a:spcAft>
              <a:buSzPts val="1300"/>
              <a:buChar char="●"/>
            </a:pPr>
            <a:r>
              <a:rPr lang="id"/>
              <a:t>Jika final, berarti kita tidak bisa mengubah data field nya, namun jika tidak, kita bisa mengubah field nya</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 (titik) setelah nama object dan diikuti nama fields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Field</a:t>
            </a:r>
            <a:endParaRPr/>
          </a:p>
        </p:txBody>
      </p:sp>
      <p:pic>
        <p:nvPicPr>
          <p:cNvPr id="210" name="Google Shape;210;p3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
        <p:nvSpPr>
          <p:cNvPr id="221" name="Google Shape;221;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field, kita juga bisa menambahkan method ke object</a:t>
            </a:r>
            <a:endParaRPr/>
          </a:p>
          <a:p>
            <a:pPr indent="-311150" lvl="0" marL="457200" rtl="0" algn="l">
              <a:spcBef>
                <a:spcPts val="0"/>
              </a:spcBef>
              <a:spcAft>
                <a:spcPts val="0"/>
              </a:spcAft>
              <a:buSzPts val="1300"/>
              <a:buChar char="●"/>
            </a:pPr>
            <a:r>
              <a:rPr lang="id"/>
              <a:t>Cara dengan mendeklarasikan method tersebut di dalam block class</a:t>
            </a:r>
            <a:endParaRPr/>
          </a:p>
          <a:p>
            <a:pPr indent="-311150" lvl="0" marL="457200" rtl="0" algn="l">
              <a:spcBef>
                <a:spcPts val="0"/>
              </a:spcBef>
              <a:spcAft>
                <a:spcPts val="0"/>
              </a:spcAft>
              <a:buSzPts val="1300"/>
              <a:buChar char="●"/>
            </a:pPr>
            <a:r>
              <a:rPr lang="id"/>
              <a:t>Sama seperti method biasanya, kita juga bisa menambahkan return value, parameter dan method overloading di method yang ada di dalam block class</a:t>
            </a:r>
            <a:endParaRPr/>
          </a:p>
          <a:p>
            <a:pPr indent="-311150" lvl="0" marL="457200" rtl="0" algn="l">
              <a:spcBef>
                <a:spcPts val="0"/>
              </a:spcBef>
              <a:spcAft>
                <a:spcPts val="0"/>
              </a:spcAft>
              <a:buSzPts val="1300"/>
              <a:buChar char="●"/>
            </a:pPr>
            <a:r>
              <a:rPr lang="id"/>
              <a:t>Untuk mengakses method tersebut, kita bisa menggunakan tanda titik (.) dan diikuti dengan nama method nya. Sama seperti mengakses field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(1)</a:t>
            </a:r>
            <a:endParaRPr/>
          </a:p>
        </p:txBody>
      </p:sp>
      <p:pic>
        <p:nvPicPr>
          <p:cNvPr id="227" name="Google Shape;227;p3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(2)</a:t>
            </a:r>
            <a:endParaRPr/>
          </a:p>
        </p:txBody>
      </p:sp>
      <p:pic>
        <p:nvPicPr>
          <p:cNvPr id="233" name="Google Shape;233;p3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244" name="Google Shape;244;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method, karena kita menggunakan kurung ()</a:t>
            </a:r>
            <a:endParaRPr/>
          </a:p>
          <a:p>
            <a:pPr indent="-311150" lvl="0" marL="457200" rtl="0" algn="l">
              <a:spcBef>
                <a:spcPts val="0"/>
              </a:spcBef>
              <a:spcAft>
                <a:spcPts val="0"/>
              </a:spcAft>
              <a:buSzPts val="1300"/>
              <a:buChar char="●"/>
            </a:pPr>
            <a:r>
              <a:rPr lang="id"/>
              <a:t>Di dalam class Java, kita bisa membuat constructor, constructor adalah method  yang akan dipanggil saat pertama kali Object dibuat.</a:t>
            </a:r>
            <a:endParaRPr/>
          </a:p>
          <a:p>
            <a:pPr indent="-311150" lvl="0" marL="457200" rtl="0" algn="l">
              <a:spcBef>
                <a:spcPts val="0"/>
              </a:spcBef>
              <a:spcAft>
                <a:spcPts val="0"/>
              </a:spcAft>
              <a:buSzPts val="1300"/>
              <a:buChar char="●"/>
            </a:pPr>
            <a:r>
              <a:rPr lang="id"/>
              <a:t>Mirip seperti di method, kita bisa memberi parameter pada constructor</a:t>
            </a:r>
            <a:endParaRPr/>
          </a:p>
          <a:p>
            <a:pPr indent="-311150" lvl="0" marL="457200" rtl="0" algn="l">
              <a:spcBef>
                <a:spcPts val="0"/>
              </a:spcBef>
              <a:spcAft>
                <a:spcPts val="0"/>
              </a:spcAft>
              <a:buSzPts val="1300"/>
              <a:buChar char="●"/>
            </a:pPr>
            <a:r>
              <a:rPr lang="id"/>
              <a:t>Nama constructor harus sama dengan nama class, dan tidak membutuhkan kata kunci void atau return value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250" name="Google Shape;250;p4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256" name="Google Shape;256;p4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Overloading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Overloading</a:t>
            </a:r>
            <a:endParaRPr/>
          </a:p>
        </p:txBody>
      </p:sp>
      <p:sp>
        <p:nvSpPr>
          <p:cNvPr id="267" name="Google Shape;267;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di method, di constructor pun kita bisa melakukan overloading</a:t>
            </a:r>
            <a:endParaRPr/>
          </a:p>
          <a:p>
            <a:pPr indent="-311150" lvl="0" marL="457200" rtl="0" algn="l">
              <a:spcBef>
                <a:spcPts val="0"/>
              </a:spcBef>
              <a:spcAft>
                <a:spcPts val="0"/>
              </a:spcAft>
              <a:buSzPts val="1300"/>
              <a:buChar char="●"/>
            </a:pPr>
            <a:r>
              <a:rPr lang="id"/>
              <a:t>Kita bisa membuat constructor lebih dari satu, dengan syarat tipe data parameter harus berbeda, atau jumlah parameter harus berbeda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Overloading</a:t>
            </a:r>
            <a:endParaRPr/>
          </a:p>
        </p:txBody>
      </p:sp>
      <p:pic>
        <p:nvPicPr>
          <p:cNvPr id="273" name="Google Shape;273;p4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279" name="Google Shape;279;p4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Memanggil Constructor Lain</a:t>
            </a:r>
            <a:endParaRPr/>
          </a:p>
        </p:txBody>
      </p:sp>
      <p:sp>
        <p:nvSpPr>
          <p:cNvPr id="285" name="Google Shape;285;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Constructor bisa memanggil constructor lain</a:t>
            </a:r>
            <a:endParaRPr/>
          </a:p>
          <a:p>
            <a:pPr indent="-311150" lvl="0" marL="457200" rtl="0" algn="l">
              <a:spcBef>
                <a:spcPts val="0"/>
              </a:spcBef>
              <a:spcAft>
                <a:spcPts val="0"/>
              </a:spcAft>
              <a:buSzPts val="1300"/>
              <a:buChar char="●"/>
            </a:pPr>
            <a:r>
              <a:rPr lang="id"/>
              <a:t>Hal ini memudahkan saat kita butuh menginisialisasi data dengan berbagai kemungkinan</a:t>
            </a:r>
            <a:endParaRPr/>
          </a:p>
          <a:p>
            <a:pPr indent="-311150" lvl="0" marL="457200" rtl="0" algn="l">
              <a:spcBef>
                <a:spcPts val="0"/>
              </a:spcBef>
              <a:spcAft>
                <a:spcPts val="0"/>
              </a:spcAft>
              <a:buSzPts val="1300"/>
              <a:buChar char="●"/>
            </a:pPr>
            <a:r>
              <a:rPr lang="id"/>
              <a:t>Cara untuk memanggil constructor lain, kita hanya perlu memanggilnya seperti memanggil method, namun dengan kata kunci this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Constructor Lain</a:t>
            </a:r>
            <a:endParaRPr/>
          </a:p>
        </p:txBody>
      </p:sp>
      <p:pic>
        <p:nvPicPr>
          <p:cNvPr id="291" name="Google Shape;291;p4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r>
              <a:rPr lang="id"/>
              <a:t> Shadowing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Shadowing</a:t>
            </a:r>
            <a:endParaRPr/>
          </a:p>
        </p:txBody>
      </p:sp>
      <p:sp>
        <p:nvSpPr>
          <p:cNvPr id="302" name="Google Shape;302;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shadowing adalah kejadian ketika kita membuat nama variable dengan nama yang sama di scope yang menutupi variable dengan nama yang sama di scope diatasnya</a:t>
            </a:r>
            <a:endParaRPr/>
          </a:p>
          <a:p>
            <a:pPr indent="-311150" lvl="0" marL="457200" rtl="0" algn="l">
              <a:spcBef>
                <a:spcPts val="0"/>
              </a:spcBef>
              <a:spcAft>
                <a:spcPts val="0"/>
              </a:spcAft>
              <a:buSzPts val="1300"/>
              <a:buChar char="●"/>
            </a:pPr>
            <a:r>
              <a:rPr lang="id"/>
              <a:t>Ini biasa terjadi seperti kita membuat nama parameter di method sama dengan nama field di class</a:t>
            </a:r>
            <a:endParaRPr/>
          </a:p>
          <a:p>
            <a:pPr indent="-311150" lvl="0" marL="457200" rtl="0" algn="l">
              <a:spcBef>
                <a:spcPts val="0"/>
              </a:spcBef>
              <a:spcAft>
                <a:spcPts val="0"/>
              </a:spcAft>
              <a:buSzPts val="1300"/>
              <a:buChar char="●"/>
            </a:pPr>
            <a:r>
              <a:rPr lang="id"/>
              <a:t>Saat terjadi variable shadowing, maka secara otomatis variable di scope diatasnya tidak bisa diakses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Shadowing</a:t>
            </a:r>
            <a:endParaRPr/>
          </a:p>
        </p:txBody>
      </p:sp>
      <p:pic>
        <p:nvPicPr>
          <p:cNvPr id="308" name="Google Shape;308;p5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319" name="Google Shape;319;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block constructor atau method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sebuah field yang namanya sama dengan parameter method, hal ini tidak bisa dilakukan jika langsung menyebut nama field, kita bisa mengakses nama field tersebut dengan kata kunci this</a:t>
            </a:r>
            <a:endParaRPr/>
          </a:p>
          <a:p>
            <a:pPr indent="-311150" lvl="0" marL="457200" rtl="0" algn="l">
              <a:spcBef>
                <a:spcPts val="0"/>
              </a:spcBef>
              <a:spcAft>
                <a:spcPts val="0"/>
              </a:spcAft>
              <a:buSzPts val="1300"/>
              <a:buChar char="●"/>
            </a:pPr>
            <a:r>
              <a:rPr lang="id"/>
              <a:t>This juga tidak hanya digunakan untuk mengakses field milik object saat ini, namun juga bisa digunakan untuk mengakses method</a:t>
            </a:r>
            <a:endParaRPr/>
          </a:p>
          <a:p>
            <a:pPr indent="-311150" lvl="0" marL="457200" rtl="0" algn="l">
              <a:spcBef>
                <a:spcPts val="0"/>
              </a:spcBef>
              <a:spcAft>
                <a:spcPts val="0"/>
              </a:spcAft>
              <a:buSzPts val="1300"/>
              <a:buChar char="●"/>
            </a:pPr>
            <a:r>
              <a:rPr lang="id"/>
              <a:t>This bisa digunakan untuk mengatasi masalah variable shadowing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325" name="Google Shape;325;p5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36" name="Google Shape;336;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field dan method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42" name="Google Shape;342;p5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348" name="Google Shape;348;p5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Overriding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Overriding</a:t>
            </a:r>
            <a:endParaRPr/>
          </a:p>
        </p:txBody>
      </p:sp>
      <p:sp>
        <p:nvSpPr>
          <p:cNvPr id="359" name="Google Shape;35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overriding adalah kemampuan mendeklarasikan ulang method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method yang di class parent tidak bisa diakses lagi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365" name="Google Shape;365;p61"/>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OOP</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Method</a:t>
            </a:r>
            <a:endParaRPr/>
          </a:p>
          <a:p>
            <a:pPr indent="-311150" lvl="0" marL="457200" rtl="0" algn="l">
              <a:spcBef>
                <a:spcPts val="0"/>
              </a:spcBef>
              <a:spcAft>
                <a:spcPts val="0"/>
              </a:spcAft>
              <a:buSzPts val="1300"/>
              <a:buChar char="●"/>
            </a:pPr>
            <a:r>
              <a:rPr lang="id"/>
              <a:t>Pewarisan</a:t>
            </a:r>
            <a:endParaRPr/>
          </a:p>
          <a:p>
            <a:pPr indent="-311150" lvl="0" marL="457200" rtl="0" algn="l">
              <a:spcBef>
                <a:spcPts val="0"/>
              </a:spcBef>
              <a:spcAft>
                <a:spcPts val="0"/>
              </a:spcAft>
              <a:buSzPts val="1300"/>
              <a:buChar char="●"/>
            </a:pPr>
            <a:r>
              <a:rPr lang="id"/>
              <a:t>Interface</a:t>
            </a:r>
            <a:endParaRPr/>
          </a:p>
          <a:p>
            <a:pPr indent="-311150" lvl="0" marL="457200" rtl="0" algn="l">
              <a:spcBef>
                <a:spcPts val="0"/>
              </a:spcBef>
              <a:spcAft>
                <a:spcPts val="0"/>
              </a:spcAft>
              <a:buSzPts val="1300"/>
              <a:buChar char="●"/>
            </a:pPr>
            <a:r>
              <a:rPr lang="id"/>
              <a:t>Enum</a:t>
            </a:r>
            <a:endParaRPr/>
          </a:p>
          <a:p>
            <a:pPr indent="-311150" lvl="0" marL="457200" rtl="0" algn="l">
              <a:spcBef>
                <a:spcPts val="0"/>
              </a:spcBef>
              <a:spcAft>
                <a:spcPts val="0"/>
              </a:spcAft>
              <a:buSzPts val="1300"/>
              <a:buChar char="●"/>
            </a:pPr>
            <a:r>
              <a:rPr lang="id"/>
              <a:t>Exception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Overriding</a:t>
            </a:r>
            <a:endParaRPr/>
          </a:p>
        </p:txBody>
      </p:sp>
      <p:pic>
        <p:nvPicPr>
          <p:cNvPr id="371" name="Google Shape;371;p6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
        <p:nvSpPr>
          <p:cNvPr id="382" name="Google Shape;382;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method yang terdapat di class parent yang sudah terlanjur kita override di class child</a:t>
            </a:r>
            <a:endParaRPr/>
          </a:p>
          <a:p>
            <a:pPr indent="-311150" lvl="0" marL="457200" rtl="0" algn="l">
              <a:spcBef>
                <a:spcPts val="0"/>
              </a:spcBef>
              <a:spcAft>
                <a:spcPts val="0"/>
              </a:spcAft>
              <a:buSzPts val="1300"/>
              <a:buChar char="●"/>
            </a:pPr>
            <a:r>
              <a:rPr lang="id"/>
              <a:t>Untuk mengakses method milik class parent, kita bisa menggunakan kata kunci super</a:t>
            </a:r>
            <a:endParaRPr/>
          </a:p>
          <a:p>
            <a:pPr indent="-311150" lvl="0" marL="457200" rtl="0" algn="l">
              <a:spcBef>
                <a:spcPts val="0"/>
              </a:spcBef>
              <a:spcAft>
                <a:spcPts val="0"/>
              </a:spcAft>
              <a:buSzPts val="1300"/>
              <a:buChar char="●"/>
            </a:pPr>
            <a:r>
              <a:rPr lang="id"/>
              <a:t>Sederhananya, super digunakan untuk mengakses class parent</a:t>
            </a:r>
            <a:endParaRPr/>
          </a:p>
          <a:p>
            <a:pPr indent="-311150" lvl="0" marL="457200" rtl="0" algn="l">
              <a:spcBef>
                <a:spcPts val="0"/>
              </a:spcBef>
              <a:spcAft>
                <a:spcPts val="0"/>
              </a:spcAft>
              <a:buSzPts val="1300"/>
              <a:buChar char="●"/>
            </a:pPr>
            <a:r>
              <a:rPr lang="id"/>
              <a:t>Tidak hanya method, field milik parent class pun bisa kita akses menggunakan kata kunci super</a:t>
            </a:r>
            <a:endParaRPr/>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Keyword</a:t>
            </a:r>
            <a:endParaRPr/>
          </a:p>
        </p:txBody>
      </p:sp>
      <p:pic>
        <p:nvPicPr>
          <p:cNvPr id="388" name="Google Shape;388;p6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Super Keyword</a:t>
            </a:r>
            <a:endParaRPr/>
          </a:p>
        </p:txBody>
      </p:sp>
      <p:pic>
        <p:nvPicPr>
          <p:cNvPr id="394" name="Google Shape;394;p6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405" name="Google Shape;405;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hanya untuk mengakses method atau field yang ada di parent class, kata kunci super juga bisa digunakan untuk mengakses constructor</a:t>
            </a:r>
            <a:endParaRPr/>
          </a:p>
          <a:p>
            <a:pPr indent="-311150" lvl="0" marL="457200" rtl="0" algn="l">
              <a:spcBef>
                <a:spcPts val="0"/>
              </a:spcBef>
              <a:spcAft>
                <a:spcPts val="0"/>
              </a:spcAft>
              <a:buSzPts val="1300"/>
              <a:buChar char="●"/>
            </a:pPr>
            <a:r>
              <a:rPr lang="id"/>
              <a:t>Namun syaratnya untuk mengakses parent class constructor, kita harus mengaksesnya di dalam class child constructor</a:t>
            </a:r>
            <a:endParaRPr/>
          </a:p>
          <a:p>
            <a:pPr indent="-311150" lvl="0" marL="457200" rtl="0" algn="l">
              <a:spcBef>
                <a:spcPts val="0"/>
              </a:spcBef>
              <a:spcAft>
                <a:spcPts val="0"/>
              </a:spcAft>
              <a:buSzPts val="1300"/>
              <a:buChar char="●"/>
            </a:pPr>
            <a:r>
              <a:rPr lang="id"/>
              <a:t>Jika sebuah class parent tidak memiliki constructor yang tidak ada parameter-nya (tidak memiliki default constructor), maka class child wajib mengakses constructor class parent tersebut.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a:t>
            </a:r>
            <a:endParaRPr/>
          </a:p>
        </p:txBody>
      </p:sp>
      <p:pic>
        <p:nvPicPr>
          <p:cNvPr id="411" name="Google Shape;411;p6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Super Constructor</a:t>
            </a:r>
            <a:endParaRPr/>
          </a:p>
        </p:txBody>
      </p:sp>
      <p:pic>
        <p:nvPicPr>
          <p:cNvPr id="417" name="Google Shape;417;p7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r>
              <a:rPr lang="id"/>
              <a:t>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Class</a:t>
            </a:r>
            <a:endParaRPr/>
          </a:p>
        </p:txBody>
      </p:sp>
      <p:sp>
        <p:nvSpPr>
          <p:cNvPr id="428" name="Google Shape;42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setiap class yang kita buat secara otomatis adalah turunan dari class Object</a:t>
            </a:r>
            <a:endParaRPr/>
          </a:p>
          <a:p>
            <a:pPr indent="-311150" lvl="0" marL="457200" rtl="0" algn="l">
              <a:spcBef>
                <a:spcPts val="0"/>
              </a:spcBef>
              <a:spcAft>
                <a:spcPts val="0"/>
              </a:spcAft>
              <a:buSzPts val="1300"/>
              <a:buChar char="●"/>
            </a:pPr>
            <a:r>
              <a:rPr lang="id"/>
              <a:t>Walaupun tidak secara langsung kita eksplisit menyebutkan extends Object, tapi secara otomatis Java akan membuat class kita extends Object</a:t>
            </a:r>
            <a:endParaRPr/>
          </a:p>
          <a:p>
            <a:pPr indent="-311150" lvl="0" marL="457200" rtl="0" algn="l">
              <a:spcBef>
                <a:spcPts val="0"/>
              </a:spcBef>
              <a:spcAft>
                <a:spcPts val="0"/>
              </a:spcAft>
              <a:buSzPts val="1300"/>
              <a:buChar char="●"/>
            </a:pPr>
            <a:r>
              <a:rPr lang="id"/>
              <a:t>Bisa dikatakan class Object adalah superclass untuk semua class yang ada di Java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Isi Class Object</a:t>
            </a:r>
            <a:endParaRPr/>
          </a:p>
        </p:txBody>
      </p:sp>
      <p:pic>
        <p:nvPicPr>
          <p:cNvPr id="434" name="Google Shape;434;p7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Class Object</a:t>
            </a:r>
            <a:endParaRPr/>
          </a:p>
        </p:txBody>
      </p:sp>
      <p:pic>
        <p:nvPicPr>
          <p:cNvPr id="440" name="Google Shape;440;p7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451" name="Google Shape;451;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457" name="Google Shape;457;p77"/>
          <p:cNvPicPr preferRelativeResize="0"/>
          <p:nvPr/>
        </p:nvPicPr>
        <p:blipFill>
          <a:blip r:embed="rId3">
            <a:alphaModFix/>
          </a:blip>
          <a:stretch>
            <a:fillRect/>
          </a:stretch>
        </p:blipFill>
        <p:spPr>
          <a:xfrm>
            <a:off x="152400" y="2006250"/>
            <a:ext cx="8821396" cy="2984850"/>
          </a:xfrm>
          <a:prstGeom prst="rect">
            <a:avLst/>
          </a:prstGeom>
          <a:noFill/>
          <a:ln>
            <a:noFill/>
          </a:ln>
        </p:spPr>
      </p:pic>
      <p:pic>
        <p:nvPicPr>
          <p:cNvPr id="458" name="Google Shape;458;p77"/>
          <p:cNvPicPr preferRelativeResize="0"/>
          <p:nvPr/>
        </p:nvPicPr>
        <p:blipFill rotWithShape="1">
          <a:blip r:embed="rId4">
            <a:alphaModFix/>
          </a:blip>
          <a:srcRect b="0" l="0" r="49849" t="0"/>
          <a:stretch/>
        </p:blipFill>
        <p:spPr>
          <a:xfrm>
            <a:off x="4549825" y="2006250"/>
            <a:ext cx="4423976" cy="2984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464" name="Google Shape;464;p7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Polymorphism</a:t>
            </a:r>
            <a:endParaRPr/>
          </a:p>
        </p:txBody>
      </p:sp>
      <p:pic>
        <p:nvPicPr>
          <p:cNvPr id="470" name="Google Shape;470;p7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481" name="Google Shape;481;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cara melakukan konversi tipe data (casts) di tipe data primitif</a:t>
            </a:r>
            <a:endParaRPr/>
          </a:p>
          <a:p>
            <a:pPr indent="-311150" lvl="0" marL="457200" rtl="0" algn="l">
              <a:spcBef>
                <a:spcPts val="0"/>
              </a:spcBef>
              <a:spcAft>
                <a:spcPts val="0"/>
              </a:spcAft>
              <a:buSzPts val="1300"/>
              <a:buChar char="●"/>
            </a:pPr>
            <a:r>
              <a:rPr lang="id"/>
              <a:t>Casts juga bisa digunakan untuk tipe data bukan primitif</a:t>
            </a:r>
            <a:endParaRPr/>
          </a:p>
          <a:p>
            <a:pPr indent="-311150" lvl="0" marL="457200" rtl="0" algn="l">
              <a:spcBef>
                <a:spcPts val="0"/>
              </a:spcBef>
              <a:spcAft>
                <a:spcPts val="0"/>
              </a:spcAft>
              <a:buSzPts val="1300"/>
              <a:buChar char="●"/>
            </a:pPr>
            <a:r>
              <a:rPr lang="id"/>
              <a:t>Namun agar aman, sebelum melakukan casts, pastikan kita melakukan type check (pengecekan tipe data), dengan menggunakan kata kunci instanceof</a:t>
            </a:r>
            <a:endParaRPr/>
          </a:p>
          <a:p>
            <a:pPr indent="-311150" lvl="0" marL="457200" rtl="0" algn="l">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487" name="Google Shape;487;p8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Hiding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Hiding</a:t>
            </a:r>
            <a:endParaRPr/>
          </a:p>
        </p:txBody>
      </p:sp>
      <p:sp>
        <p:nvSpPr>
          <p:cNvPr id="498" name="Google Shape;498;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hiding merupakan masalah yang terjadi ketika kita membuat nama field sama di class child dengan nama field di class parent</a:t>
            </a:r>
            <a:endParaRPr/>
          </a:p>
          <a:p>
            <a:pPr indent="-311150" lvl="0" marL="457200" rtl="0" algn="l">
              <a:spcBef>
                <a:spcPts val="0"/>
              </a:spcBef>
              <a:spcAft>
                <a:spcPts val="0"/>
              </a:spcAft>
              <a:buSzPts val="1300"/>
              <a:buChar char="●"/>
            </a:pPr>
            <a:r>
              <a:rPr lang="id"/>
              <a:t>Tidak ada yang namanya field overriding, ketika kita buat ulang nama field di class class, itu berarti variable hiding</a:t>
            </a:r>
            <a:endParaRPr/>
          </a:p>
          <a:p>
            <a:pPr indent="-311150" lvl="0" marL="457200" rtl="0" algn="l">
              <a:spcBef>
                <a:spcPts val="0"/>
              </a:spcBef>
              <a:spcAft>
                <a:spcPts val="0"/>
              </a:spcAft>
              <a:buSzPts val="1300"/>
              <a:buChar char="●"/>
            </a:pPr>
            <a:r>
              <a:rPr lang="id"/>
              <a:t>Untuk mengatasi variable hiding, caranya kita bisa menggunakan super keyword</a:t>
            </a:r>
            <a:endParaRPr/>
          </a:p>
          <a:p>
            <a:pPr indent="-311150" lvl="0" marL="457200" rtl="0" algn="l">
              <a:spcBef>
                <a:spcPts val="0"/>
              </a:spcBef>
              <a:spcAft>
                <a:spcPts val="0"/>
              </a:spcAft>
              <a:buSzPts val="1300"/>
              <a:buChar char="●"/>
            </a:pPr>
            <a:r>
              <a:rPr lang="id"/>
              <a:t>Yang membedakan variable hiding dan method overriding adalah ketika sebuah object di casts</a:t>
            </a:r>
            <a:endParaRPr/>
          </a:p>
          <a:p>
            <a:pPr indent="-311150" lvl="0" marL="457200" rtl="0" algn="l">
              <a:spcBef>
                <a:spcPts val="0"/>
              </a:spcBef>
              <a:spcAft>
                <a:spcPts val="0"/>
              </a:spcAft>
              <a:buSzPts val="1300"/>
              <a:buChar char="●"/>
            </a:pPr>
            <a:r>
              <a:rPr lang="id"/>
              <a:t>Saat object di casts, method akan tetap mengakses method overriding, namun variable akan mengakses variable yang ada di class nya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Hiding</a:t>
            </a:r>
            <a:endParaRPr/>
          </a:p>
        </p:txBody>
      </p:sp>
      <p:pic>
        <p:nvPicPr>
          <p:cNvPr id="504" name="Google Shape;504;p8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Hiding vs Method Overriding</a:t>
            </a:r>
            <a:endParaRPr/>
          </a:p>
        </p:txBody>
      </p:sp>
      <p:pic>
        <p:nvPicPr>
          <p:cNvPr id="510" name="Google Shape;510;p8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
        <p:nvSpPr>
          <p:cNvPr id="521" name="Google Shape;521;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bisa dipastikan kita akan banyak sekali membuat class</a:t>
            </a:r>
            <a:endParaRPr/>
          </a:p>
          <a:p>
            <a:pPr indent="-311150" lvl="0" marL="457200" rtl="0" algn="l">
              <a:spcBef>
                <a:spcPts val="0"/>
              </a:spcBef>
              <a:spcAft>
                <a:spcPts val="0"/>
              </a:spcAft>
              <a:buSzPts val="1300"/>
              <a:buChar char="●"/>
            </a:pPr>
            <a:r>
              <a:rPr lang="id"/>
              <a:t>Jika class terlalu banyak, kadang akan menyulitkan kita untuk mencari atau mengklasifikasikan jenis-jenis class</a:t>
            </a:r>
            <a:endParaRPr/>
          </a:p>
          <a:p>
            <a:pPr indent="-311150" lvl="0" marL="457200" rtl="0" algn="l">
              <a:spcBef>
                <a:spcPts val="0"/>
              </a:spcBef>
              <a:spcAft>
                <a:spcPts val="0"/>
              </a:spcAft>
              <a:buSzPts val="1300"/>
              <a:buChar char="●"/>
            </a:pPr>
            <a:r>
              <a:rPr lang="id"/>
              <a:t>Java memiliki fitur package, yaitu fitur mirip folder / direktori, dimana kita bisa menyimpan class-class kita di dalam package</a:t>
            </a:r>
            <a:endParaRPr/>
          </a:p>
          <a:p>
            <a:pPr indent="-311150" lvl="0" marL="457200" rtl="0" algn="l">
              <a:spcBef>
                <a:spcPts val="0"/>
              </a:spcBef>
              <a:spcAft>
                <a:spcPts val="0"/>
              </a:spcAft>
              <a:buSzPts val="1300"/>
              <a:buChar char="●"/>
            </a:pPr>
            <a:r>
              <a:rPr lang="id"/>
              <a:t>Sama seperti folder / direktori, package juga bisa nested, kita bisa menggunakan tanda titik (.) untuk membuat nested package</a:t>
            </a:r>
            <a:endParaRPr/>
          </a:p>
          <a:p>
            <a:pPr indent="-311150" lvl="0" marL="457200" rtl="0" algn="l">
              <a:spcBef>
                <a:spcPts val="0"/>
              </a:spcBef>
              <a:spcAft>
                <a:spcPts val="0"/>
              </a:spcAft>
              <a:buSzPts val="1300"/>
              <a:buChar char="●"/>
            </a:pPr>
            <a:r>
              <a:rPr lang="id"/>
              <a:t>Ketika kita menyimpan class di dalam package, maka diatas file Java nya, kita wajib menyebutkan nama package nya</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a:t>
            </a:r>
            <a:endParaRPr/>
          </a:p>
        </p:txBody>
      </p:sp>
      <p:pic>
        <p:nvPicPr>
          <p:cNvPr id="527" name="Google Shape;527;p8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a:t>
            </a:r>
            <a:r>
              <a:rPr lang="id"/>
              <a:t> Modifiers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Modifier</a:t>
            </a:r>
            <a:endParaRPr/>
          </a:p>
        </p:txBody>
      </p:sp>
      <p:sp>
        <p:nvSpPr>
          <p:cNvPr id="538" name="Google Shape;538;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Access modifier adalah kemampuan membuat class, field, method dan constructor dapat diakses dari mana saja</a:t>
            </a:r>
            <a:endParaRPr/>
          </a:p>
          <a:p>
            <a:pPr indent="-311150" lvl="0" marL="457200" rtl="0" algn="l">
              <a:spcBef>
                <a:spcPts val="0"/>
              </a:spcBef>
              <a:spcAft>
                <a:spcPts val="0"/>
              </a:spcAft>
              <a:buSzPts val="1300"/>
              <a:buChar char="●"/>
            </a:pPr>
            <a:r>
              <a:rPr lang="id"/>
              <a:t>Sebelumnya teman-teman sudah melihat 2 access modifier, yaitu public dan default (no-modifier)</a:t>
            </a:r>
            <a:endParaRPr/>
          </a:p>
          <a:p>
            <a:pPr indent="-311150" lvl="0" marL="457200" rtl="0" algn="l">
              <a:spcBef>
                <a:spcPts val="0"/>
              </a:spcBef>
              <a:spcAft>
                <a:spcPts val="0"/>
              </a:spcAft>
              <a:buSzPts val="1300"/>
              <a:buChar char="●"/>
            </a:pPr>
            <a:r>
              <a:rPr lang="id"/>
              <a:t>Sekarang kita akan bahas access modifier lainnya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311150" lvl="0" marL="457200" rtl="0" algn="l">
              <a:spcBef>
                <a:spcPts val="0"/>
              </a:spcBef>
              <a:spcAft>
                <a:spcPts val="0"/>
              </a:spcAft>
              <a:buSzPts val="1300"/>
              <a:buChar char="●"/>
            </a:pPr>
            <a:r>
              <a:rPr lang="id"/>
              <a:t>Semua data bukan primitif di Java adalah object</a:t>
            </a:r>
            <a:r>
              <a:rPr lang="id"/>
              <a:t>, dari mulai Integer, Boolean, Character, String dan</a:t>
            </a:r>
            <a:r>
              <a:rPr lang="id"/>
              <a:t> yang lainnya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Level</a:t>
            </a:r>
            <a:endParaRPr/>
          </a:p>
        </p:txBody>
      </p:sp>
      <p:graphicFrame>
        <p:nvGraphicFramePr>
          <p:cNvPr id="544" name="Google Shape;544;p92"/>
          <p:cNvGraphicFramePr/>
          <p:nvPr/>
        </p:nvGraphicFramePr>
        <p:xfrm>
          <a:off x="954300" y="2107600"/>
          <a:ext cx="3000000" cy="3000000"/>
        </p:xfrm>
        <a:graphic>
          <a:graphicData uri="http://schemas.openxmlformats.org/drawingml/2006/table">
            <a:tbl>
              <a:tblPr>
                <a:noFill/>
                <a:tableStyleId>{325290A0-885A-4175-8F66-FC988D6B7C7D}</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id"/>
                        <a:t>Modifier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Package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Subclass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World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i="1" lang="id"/>
                        <a:t>no modifier</a:t>
                      </a:r>
                      <a:endParaRPr i="1"/>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a:t>
            </a:r>
            <a:endParaRPr/>
          </a:p>
        </p:txBody>
      </p:sp>
      <p:sp>
        <p:nvSpPr>
          <p:cNvPr id="550" name="Google Shape;550;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public class, kita hanya bisa membuat 1 public class di 1 file java</a:t>
            </a:r>
            <a:endParaRPr/>
          </a:p>
          <a:p>
            <a:pPr indent="-311150" lvl="0" marL="457200" rtl="0" algn="l">
              <a:spcBef>
                <a:spcPts val="0"/>
              </a:spcBef>
              <a:spcAft>
                <a:spcPts val="0"/>
              </a:spcAft>
              <a:buSzPts val="1300"/>
              <a:buChar char="●"/>
            </a:pPr>
            <a:r>
              <a:rPr lang="id"/>
              <a:t>Selain itu, nama public class harus sama dengan nama file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Access Modifier (1)</a:t>
            </a:r>
            <a:endParaRPr/>
          </a:p>
        </p:txBody>
      </p:sp>
      <p:pic>
        <p:nvPicPr>
          <p:cNvPr id="556" name="Google Shape;556;p9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Access Modifier (2)</a:t>
            </a:r>
            <a:endParaRPr/>
          </a:p>
        </p:txBody>
      </p:sp>
      <p:pic>
        <p:nvPicPr>
          <p:cNvPr id="562" name="Google Shape;562;p9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573" name="Google Shape;573;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Import adalah kemampuan untuk menggunakan class yang berada di package yang berbeda</a:t>
            </a:r>
            <a:endParaRPr/>
          </a:p>
          <a:p>
            <a:pPr indent="-311150" lvl="0" marL="457200" rtl="0" algn="l">
              <a:spcBef>
                <a:spcPts val="0"/>
              </a:spcBef>
              <a:spcAft>
                <a:spcPts val="0"/>
              </a:spcAft>
              <a:buSzPts val="1300"/>
              <a:buChar char="●"/>
            </a:pPr>
            <a:r>
              <a:rPr lang="id"/>
              <a:t>Syarat class yang bisa digunakan jika package nya berbeda adalah class yang harus public</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579" name="Google Shape;579;p9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Semua Package</a:t>
            </a:r>
            <a:endParaRPr/>
          </a:p>
        </p:txBody>
      </p:sp>
      <p:sp>
        <p:nvSpPr>
          <p:cNvPr id="585" name="Google Shape;585;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mengimport semua class di dalam sebuah package, kita bisa menggunakan tanda *, misal</a:t>
            </a:r>
            <a:endParaRPr/>
          </a:p>
          <a:p>
            <a:pPr indent="-311150" lvl="0" marL="457200" rtl="0" algn="l">
              <a:spcBef>
                <a:spcPts val="0"/>
              </a:spcBef>
              <a:spcAft>
                <a:spcPts val="0"/>
              </a:spcAft>
              <a:buSzPts val="1300"/>
              <a:buChar char="●"/>
            </a:pPr>
            <a:r>
              <a:rPr lang="id"/>
              <a:t>import eko.belajar.oop.data.*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Import</a:t>
            </a:r>
            <a:endParaRPr/>
          </a:p>
        </p:txBody>
      </p:sp>
      <p:sp>
        <p:nvSpPr>
          <p:cNvPr id="591" name="Google Shape;591;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class yang ada di package java.lang sudah auto import, jadi kita tidak perlu melakukan import secara manual</a:t>
            </a:r>
            <a:endParaRPr/>
          </a:p>
          <a:p>
            <a:pPr indent="-311150" lvl="0" marL="457200" rtl="0" algn="l">
              <a:spcBef>
                <a:spcPts val="0"/>
              </a:spcBef>
              <a:spcAft>
                <a:spcPts val="0"/>
              </a:spcAft>
              <a:buSzPts val="1300"/>
              <a:buChar char="●"/>
            </a:pPr>
            <a:r>
              <a:rPr lang="id"/>
              <a:t>Contoh class String, Integer, Long, Boolean, dan lain-lain terdapat di package java.lang. Oleh karena itu, kita tidak perlu meng-import nya secara manual</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02" name="Google Shape;602;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Dengan demikian abstract class bisa kita gunakan sebagai kontrak untuk class child</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08" name="Google Shape;608;p10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614" name="Google Shape;614;p10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
        <p:nvSpPr>
          <p:cNvPr id="625" name="Google Shape;625;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method juga di dalam class abstract tersebut</a:t>
            </a:r>
            <a:endParaRPr/>
          </a:p>
          <a:p>
            <a:pPr indent="-311150" lvl="0" marL="457200" rtl="0" algn="l">
              <a:spcBef>
                <a:spcPts val="0"/>
              </a:spcBef>
              <a:spcAft>
                <a:spcPts val="0"/>
              </a:spcAft>
              <a:buSzPts val="1300"/>
              <a:buChar char="●"/>
            </a:pPr>
            <a:r>
              <a:rPr lang="id"/>
              <a:t>Saat kita membuat sebuah abstract method, kita tidak boleh membuat block method untuk method tersebut</a:t>
            </a:r>
            <a:endParaRPr/>
          </a:p>
          <a:p>
            <a:pPr indent="-311150" lvl="0" marL="457200" rtl="0" algn="l">
              <a:spcBef>
                <a:spcPts val="0"/>
              </a:spcBef>
              <a:spcAft>
                <a:spcPts val="0"/>
              </a:spcAft>
              <a:buSzPts val="1300"/>
              <a:buChar char="●"/>
            </a:pPr>
            <a:r>
              <a:rPr lang="id"/>
              <a:t>Artinya, abstract method wajib di override di class child</a:t>
            </a:r>
            <a:endParaRPr/>
          </a:p>
          <a:p>
            <a:pPr indent="-311150" lvl="0" marL="457200" rtl="0" algn="l">
              <a:spcBef>
                <a:spcPts val="0"/>
              </a:spcBef>
              <a:spcAft>
                <a:spcPts val="0"/>
              </a:spcAft>
              <a:buSzPts val="1300"/>
              <a:buChar char="●"/>
            </a:pPr>
            <a:r>
              <a:rPr lang="id"/>
              <a:t>Abstract method tidak boleh memiliki access modifier private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Method</a:t>
            </a:r>
            <a:endParaRPr/>
          </a:p>
        </p:txBody>
      </p:sp>
      <p:pic>
        <p:nvPicPr>
          <p:cNvPr id="631" name="Google Shape;631;p107"/>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Method</a:t>
            </a:r>
            <a:endParaRPr/>
          </a:p>
        </p:txBody>
      </p:sp>
      <p:pic>
        <p:nvPicPr>
          <p:cNvPr id="637" name="Google Shape;637;p10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648" name="Google Shape;648;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field menggunakan access modifier private, sehingga tidak bisa diakses atau diubah dari luar</a:t>
            </a:r>
            <a:endParaRPr/>
          </a:p>
          <a:p>
            <a:pPr indent="-311150" lvl="0" marL="457200" rtl="0" algn="l">
              <a:spcBef>
                <a:spcPts val="0"/>
              </a:spcBef>
              <a:spcAft>
                <a:spcPts val="0"/>
              </a:spcAft>
              <a:buSzPts val="1300"/>
              <a:buChar char="●"/>
            </a:pPr>
            <a:r>
              <a:rPr lang="id"/>
              <a:t>Agar bisa diubah, kita akan menyediakan method untuk mengubah dan mendapatkan field tersebut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654" name="Google Shape;654;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proses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